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55"/>
  </p:notesMasterIdLst>
  <p:handoutMasterIdLst>
    <p:handoutMasterId r:id="rId56"/>
  </p:handoutMasterIdLst>
  <p:sldIdLst>
    <p:sldId id="2147374904" r:id="rId3"/>
    <p:sldId id="2147375021" r:id="rId4"/>
    <p:sldId id="2147374942" r:id="rId5"/>
    <p:sldId id="2147375022" r:id="rId6"/>
    <p:sldId id="2147375033" r:id="rId7"/>
    <p:sldId id="2147374973" r:id="rId8"/>
    <p:sldId id="2147374996" r:id="rId9"/>
    <p:sldId id="2147375035" r:id="rId10"/>
    <p:sldId id="2147375034" r:id="rId11"/>
    <p:sldId id="2147375036" r:id="rId12"/>
    <p:sldId id="2147375016" r:id="rId13"/>
    <p:sldId id="2147375025" r:id="rId14"/>
    <p:sldId id="2147375024" r:id="rId15"/>
    <p:sldId id="2147375026" r:id="rId16"/>
    <p:sldId id="2147374974" r:id="rId17"/>
    <p:sldId id="2147374952" r:id="rId18"/>
    <p:sldId id="2147374959" r:id="rId19"/>
    <p:sldId id="2147375015" r:id="rId20"/>
    <p:sldId id="392" r:id="rId21"/>
    <p:sldId id="2147375037" r:id="rId22"/>
    <p:sldId id="359" r:id="rId23"/>
    <p:sldId id="360" r:id="rId24"/>
    <p:sldId id="2147375038" r:id="rId25"/>
    <p:sldId id="364" r:id="rId26"/>
    <p:sldId id="2147374731" r:id="rId27"/>
    <p:sldId id="362" r:id="rId28"/>
    <p:sldId id="389" r:id="rId29"/>
    <p:sldId id="404" r:id="rId30"/>
    <p:sldId id="402" r:id="rId31"/>
    <p:sldId id="400" r:id="rId32"/>
    <p:sldId id="264" r:id="rId33"/>
    <p:sldId id="266" r:id="rId34"/>
    <p:sldId id="2147375017" r:id="rId35"/>
    <p:sldId id="2147375008" r:id="rId36"/>
    <p:sldId id="290" r:id="rId37"/>
    <p:sldId id="291" r:id="rId38"/>
    <p:sldId id="306" r:id="rId39"/>
    <p:sldId id="292" r:id="rId40"/>
    <p:sldId id="2147375032" r:id="rId41"/>
    <p:sldId id="296" r:id="rId42"/>
    <p:sldId id="298" r:id="rId43"/>
    <p:sldId id="299" r:id="rId44"/>
    <p:sldId id="300" r:id="rId45"/>
    <p:sldId id="307" r:id="rId46"/>
    <p:sldId id="309" r:id="rId47"/>
    <p:sldId id="303" r:id="rId48"/>
    <p:sldId id="13590" r:id="rId49"/>
    <p:sldId id="2145706949" r:id="rId50"/>
    <p:sldId id="2145706968" r:id="rId51"/>
    <p:sldId id="2147375007" r:id="rId52"/>
    <p:sldId id="2147375018" r:id="rId53"/>
    <p:sldId id="2147375029" r:id="rId5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72" d="100"/>
          <a:sy n="72" d="100"/>
        </p:scale>
        <p:origin x="618" y="6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D30120-755C-9C46-A891-30C035AC2B5E}"/>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DBB73D-D933-2743-ADC4-304197196EE6}"/>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7A883D2E-1E3C-AC4C-B47C-5E814AA29F46}" type="datetimeFigureOut">
              <a:rPr lang="en-US" smtClean="0"/>
              <a:pPr/>
              <a:t>3/5/2021</a:t>
            </a:fld>
            <a:endParaRPr lang="en-US"/>
          </a:p>
        </p:txBody>
      </p:sp>
      <p:sp>
        <p:nvSpPr>
          <p:cNvPr id="4" name="Footer Placeholder 3">
            <a:extLst>
              <a:ext uri="{FF2B5EF4-FFF2-40B4-BE49-F238E27FC236}">
                <a16:creationId xmlns:a16="http://schemas.microsoft.com/office/drawing/2014/main" id="{13D7FD21-5203-4545-93F6-16A83DB8DF42}"/>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8C319E-5C55-9E47-983F-A1C3CF44D4B0}"/>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25B5E194-2481-2140-A355-04E4CF37C2AC}" type="slidenum">
              <a:rPr lang="en-US" smtClean="0"/>
              <a:pPr/>
              <a:t>‹#›</a:t>
            </a:fld>
            <a:endParaRPr lang="en-US"/>
          </a:p>
        </p:txBody>
      </p:sp>
    </p:spTree>
    <p:extLst>
      <p:ext uri="{BB962C8B-B14F-4D97-AF65-F5344CB8AC3E}">
        <p14:creationId xmlns:p14="http://schemas.microsoft.com/office/powerpoint/2010/main" val="2668656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A6CC7D34-9B07-4130-973D-1BCC083428A7}" type="datetimeFigureOut">
              <a:rPr lang="en-IN" smtClean="0"/>
              <a:t>05-03-2021</a:t>
            </a:fld>
            <a:endParaRPr lang="en-IN"/>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F31ABC19-DB21-4916-8E3E-BE5247EC9AAB}" type="slidenum">
              <a:rPr lang="en-IN" smtClean="0"/>
              <a:t>‹#›</a:t>
            </a:fld>
            <a:endParaRPr lang="en-IN"/>
          </a:p>
        </p:txBody>
      </p:sp>
    </p:spTree>
    <p:extLst>
      <p:ext uri="{BB962C8B-B14F-4D97-AF65-F5344CB8AC3E}">
        <p14:creationId xmlns:p14="http://schemas.microsoft.com/office/powerpoint/2010/main" val="98001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70D608FE-96D5-4444-B454-783068FA6434}" type="slidenum">
              <a:rPr lang="ko-KR" altLang="en-US" smtClean="0"/>
              <a:t>20</a:t>
            </a:fld>
            <a:endParaRPr lang="ko-KR" altLang="en-US"/>
          </a:p>
        </p:txBody>
      </p:sp>
    </p:spTree>
    <p:extLst>
      <p:ext uri="{BB962C8B-B14F-4D97-AF65-F5344CB8AC3E}">
        <p14:creationId xmlns:p14="http://schemas.microsoft.com/office/powerpoint/2010/main" val="3824792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9C4CC221-3410-44C5-B14F-11F2046C9E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BC07F15-D478-4613-B358-A0195EB4BAF2}"/>
              </a:ext>
            </a:extLst>
          </p:cNvPr>
          <p:cNvSpPr>
            <a:spLocks noGrp="1"/>
          </p:cNvSpPr>
          <p:nvPr>
            <p:ph type="body" idx="1"/>
          </p:nvPr>
        </p:nvSpPr>
        <p:spPr/>
        <p:txBody>
          <a:bodyPr/>
          <a:lstStyle/>
          <a:p>
            <a:pPr>
              <a:defRPr/>
            </a:pPr>
            <a:r>
              <a:rPr lang="en-US" sz="1109" dirty="0"/>
              <a:t>Definitions</a:t>
            </a:r>
          </a:p>
          <a:p>
            <a:pPr>
              <a:defRPr/>
            </a:pPr>
            <a:r>
              <a:rPr lang="en-US" sz="1109" dirty="0"/>
              <a:t>-Fake News- purposefully crafted, sensational, emotionally charged, misleading or totally fabricated information that mimics the form of mainstream news</a:t>
            </a:r>
          </a:p>
          <a:p>
            <a:pPr>
              <a:defRPr/>
            </a:pPr>
            <a:r>
              <a:rPr lang="en-US" sz="1109" dirty="0"/>
              <a:t>-Misinformation - false information that is spread, regardless of whether or not there is intent to mislead</a:t>
            </a:r>
          </a:p>
          <a:p>
            <a:pPr>
              <a:defRPr/>
            </a:pPr>
            <a:r>
              <a:rPr lang="en-US" sz="1109" dirty="0"/>
              <a:t>-Disinformation - deliberately misleading or biased information; manipulated narrative or facts; propaganda</a:t>
            </a:r>
            <a:endParaRPr lang="en-GB" dirty="0"/>
          </a:p>
          <a:p>
            <a:pPr>
              <a:defRPr/>
            </a:pPr>
            <a:r>
              <a:rPr lang="en-US" dirty="0"/>
              <a:t>-  All countries are keeping a close watch on each other to keep a track of Vaccine research  launch plans. Indian Media too has been reporting extensively on global developments and global fake news has also found its way into India.</a:t>
            </a:r>
          </a:p>
        </p:txBody>
      </p:sp>
      <p:sp>
        <p:nvSpPr>
          <p:cNvPr id="19460" name="Slide Number Placeholder 3">
            <a:extLst>
              <a:ext uri="{FF2B5EF4-FFF2-40B4-BE49-F238E27FC236}">
                <a16:creationId xmlns:a16="http://schemas.microsoft.com/office/drawing/2014/main" id="{D0155315-1109-40C1-B6F4-0BF6474315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1074CA-9754-4707-9E41-0B980D2A2916}" type="slidenum">
              <a:rPr lang="en-GB" altLang="en-US">
                <a:latin typeface="Calibri" panose="020F0502020204030204" pitchFamily="34" charset="0"/>
              </a:rPr>
              <a:pPr/>
              <a:t>47</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a:t>Links: </a:t>
            </a:r>
          </a:p>
          <a:p>
            <a:r>
              <a:rPr lang="en-US"/>
              <a:t>https://twitter.com/MoHFW_INDIA/status/1351561427388022784</a:t>
            </a:r>
            <a:endParaRPr lang="en-IN"/>
          </a:p>
          <a:p>
            <a:r>
              <a:rPr lang="en-US"/>
              <a:t>https://twitter.com/MoHFW_INDIA/status/1351562523217022976</a:t>
            </a:r>
          </a:p>
          <a:p>
            <a:endParaRPr lang="en-US"/>
          </a:p>
          <a:p>
            <a:r>
              <a:rPr lang="en-US" b="1"/>
              <a:t>PIB Fact Check</a:t>
            </a:r>
          </a:p>
          <a:p>
            <a:r>
              <a:rPr lang="en-IN" b="1"/>
              <a:t>https://twitter.com/PIBFactCheck/status/1350842525695705088</a:t>
            </a:r>
            <a:endParaRPr lang="en-US" b="1"/>
          </a:p>
          <a:p>
            <a:endParaRPr lang="en-IN" b="1"/>
          </a:p>
          <a:p>
            <a:endParaRPr lang="en-US"/>
          </a:p>
        </p:txBody>
      </p:sp>
      <p:sp>
        <p:nvSpPr>
          <p:cNvPr id="4" name="Slide Number Placeholder 3"/>
          <p:cNvSpPr>
            <a:spLocks noGrp="1"/>
          </p:cNvSpPr>
          <p:nvPr>
            <p:ph type="sldNum" sz="quarter" idx="5"/>
          </p:nvPr>
        </p:nvSpPr>
        <p:spPr/>
        <p:txBody>
          <a:bodyPr/>
          <a:lstStyle/>
          <a:p>
            <a:fld id="{C1CB7C75-A6B7-42A4-89A9-4D28F0E0B5D9}" type="slidenum">
              <a:rPr lang="en-US" smtClean="0"/>
              <a:pPr/>
              <a:t>48</a:t>
            </a:fld>
            <a:endParaRPr lang="en-US"/>
          </a:p>
        </p:txBody>
      </p:sp>
    </p:spTree>
    <p:extLst>
      <p:ext uri="{BB962C8B-B14F-4D97-AF65-F5344CB8AC3E}">
        <p14:creationId xmlns:p14="http://schemas.microsoft.com/office/powerpoint/2010/main" val="1684154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E585C56-0EF0-4CD4-B0B9-BE475E97B8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CAEFEFCB-DF81-4F5E-A951-D7091C4B37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1748" name="Slide Number Placeholder 3">
            <a:extLst>
              <a:ext uri="{FF2B5EF4-FFF2-40B4-BE49-F238E27FC236}">
                <a16:creationId xmlns:a16="http://schemas.microsoft.com/office/drawing/2014/main" id="{58B24794-4AF6-4733-A302-45964F9992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CAB2C0-1267-461F-B5C1-36069FD3DE0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1.emf"/><Relationship Id="rId4" Type="http://schemas.openxmlformats.org/officeDocument/2006/relationships/tags" Target="../tags/tag5.xml"/><Relationship Id="rId9"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C163-7C81-4D4D-A2BB-8E44C22C198F}"/>
              </a:ext>
            </a:extLst>
          </p:cNvPr>
          <p:cNvSpPr>
            <a:spLocks noGrp="1"/>
          </p:cNvSpPr>
          <p:nvPr>
            <p:ph type="ctrTitle"/>
          </p:nvPr>
        </p:nvSpPr>
        <p:spPr>
          <a:xfrm>
            <a:off x="1066800" y="2281863"/>
            <a:ext cx="10058400" cy="2387600"/>
          </a:xfrm>
          <a:prstGeom prst="rect">
            <a:avLst/>
          </a:prstGeom>
        </p:spPr>
        <p:txBody>
          <a:bodyPr anchor="b">
            <a:normAutofit/>
          </a:bodyPr>
          <a:lstStyle>
            <a:lvl1pPr algn="ctr">
              <a:defRPr sz="6000">
                <a:latin typeface="Gill Sans MT" panose="020B0502020104020203" pitchFamily="34" charset="0"/>
              </a:defRPr>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id="{320C35D5-62BB-4E56-8818-3859E64F06A9}"/>
              </a:ext>
            </a:extLst>
          </p:cNvPr>
          <p:cNvSpPr>
            <a:spLocks noGrp="1"/>
          </p:cNvSpPr>
          <p:nvPr>
            <p:ph type="subTitle" idx="1"/>
          </p:nvPr>
        </p:nvSpPr>
        <p:spPr>
          <a:xfrm>
            <a:off x="1066800" y="4761538"/>
            <a:ext cx="10058400" cy="1179800"/>
          </a:xfrm>
        </p:spPr>
        <p:txBody>
          <a:bodyPr anchor="ctr">
            <a:normAutofit/>
          </a:bodyPr>
          <a:lstStyle>
            <a:lvl1pPr marL="0" indent="0" algn="ctr">
              <a:buNone/>
              <a:defRPr sz="40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
        <p:nvSpPr>
          <p:cNvPr id="4" name="Date Placeholder 3">
            <a:extLst>
              <a:ext uri="{FF2B5EF4-FFF2-40B4-BE49-F238E27FC236}">
                <a16:creationId xmlns:a16="http://schemas.microsoft.com/office/drawing/2014/main" id="{84106AB8-C6F9-4C4F-9DA8-064A325355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176EB1-8927-44D3-984A-3A1370F32C1B}"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E74082-E7BD-4CB8-B4C0-0FB6787298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DEDB82-0C33-4D45-A8D0-18C5D7EC3A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0ED14A4A-CC2C-423B-9EAD-3E2C30CE4192}"/>
              </a:ext>
            </a:extLst>
          </p:cNvPr>
          <p:cNvCxnSpPr>
            <a:cxnSpLocks/>
          </p:cNvCxnSpPr>
          <p:nvPr userDrawn="1"/>
        </p:nvCxnSpPr>
        <p:spPr>
          <a:xfrm>
            <a:off x="0" y="6650870"/>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FA0BBB-53F2-4D2B-BD77-749690789B86}"/>
              </a:ext>
            </a:extLst>
          </p:cNvPr>
          <p:cNvCxnSpPr>
            <a:cxnSpLocks/>
          </p:cNvCxnSpPr>
          <p:nvPr userDrawn="1"/>
        </p:nvCxnSpPr>
        <p:spPr>
          <a:xfrm>
            <a:off x="0" y="6718429"/>
            <a:ext cx="12192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751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D65923AB-4EDC-4DD1-BF82-21F083363E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AD051F9-9AAE-47F1-B16F-24845274F8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CC5DB4-3F73-4ACE-9695-4560FED8E84F}"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28BF21A-02E0-4DD3-A238-A14FB3B591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23235E0-373C-41FD-9E96-C67159CB33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Placeholder 1">
            <a:extLst>
              <a:ext uri="{FF2B5EF4-FFF2-40B4-BE49-F238E27FC236}">
                <a16:creationId xmlns:a16="http://schemas.microsoft.com/office/drawing/2014/main" id="{9609900B-ECB3-492D-8E20-5DD495A285C3}"/>
              </a:ext>
            </a:extLst>
          </p:cNvPr>
          <p:cNvSpPr>
            <a:spLocks noGrp="1"/>
          </p:cNvSpPr>
          <p:nvPr>
            <p:ph type="title"/>
          </p:nvPr>
        </p:nvSpPr>
        <p:spPr>
          <a:xfrm>
            <a:off x="0" y="0"/>
            <a:ext cx="12192000" cy="681037"/>
          </a:xfrm>
          <a:prstGeom prst="rect">
            <a:avLst/>
          </a:prstGeom>
          <a:solidFill>
            <a:srgbClr val="002060"/>
          </a:solidFill>
        </p:spPr>
        <p:txBody>
          <a:bodyPr vert="horz" lIns="91440" tIns="45720" rIns="91440" bIns="45720" rtlCol="0" anchor="ctr">
            <a:normAutofit/>
          </a:bodyPr>
          <a:lstStyle>
            <a:lvl1pPr>
              <a:defRPr>
                <a:latin typeface="Gill Sans MT" panose="020B0502020104020203"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710147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CD8D-6534-44E6-B521-D724945DA134}"/>
              </a:ext>
            </a:extLst>
          </p:cNvPr>
          <p:cNvSpPr>
            <a:spLocks noGrp="1"/>
          </p:cNvSpPr>
          <p:nvPr>
            <p:ph type="title" orient="vert"/>
          </p:nvPr>
        </p:nvSpPr>
        <p:spPr>
          <a:xfrm>
            <a:off x="8724900" y="1150069"/>
            <a:ext cx="2628900" cy="5026894"/>
          </a:xfrm>
          <a:prstGeom prst="rect">
            <a:avLst/>
          </a:prstGeom>
          <a:solidFill>
            <a:srgbClr val="002060"/>
          </a:solidFill>
        </p:spPr>
        <p:txBody>
          <a:bodyPr vert="eaVert"/>
          <a:lstStyle>
            <a:lvl1pPr>
              <a:defRPr>
                <a:latin typeface="Gill Sans MT" panose="020B0502020104020203" pitchFamily="34" charset="0"/>
              </a:defRPr>
            </a:lvl1pPr>
          </a:lstStyle>
          <a:p>
            <a:r>
              <a:rPr lang="en-US" dirty="0"/>
              <a:t>Click to edit Master title style</a:t>
            </a:r>
            <a:endParaRPr lang="en-IN" dirty="0"/>
          </a:p>
        </p:txBody>
      </p:sp>
      <p:sp>
        <p:nvSpPr>
          <p:cNvPr id="3" name="Vertical Text Placeholder 2">
            <a:extLst>
              <a:ext uri="{FF2B5EF4-FFF2-40B4-BE49-F238E27FC236}">
                <a16:creationId xmlns:a16="http://schemas.microsoft.com/office/drawing/2014/main" id="{E9D8A7A6-62D2-4EB7-9E0E-A42B54F200E5}"/>
              </a:ext>
            </a:extLst>
          </p:cNvPr>
          <p:cNvSpPr>
            <a:spLocks noGrp="1"/>
          </p:cNvSpPr>
          <p:nvPr>
            <p:ph type="body" orient="vert" idx="1"/>
          </p:nvPr>
        </p:nvSpPr>
        <p:spPr>
          <a:xfrm>
            <a:off x="838200" y="1150069"/>
            <a:ext cx="7734300" cy="50268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CF20D726-1425-4C8B-B995-C91F4E6746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A20890-381C-45E3-AE00-FB6DFF042CCE}"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618FDB-48DF-4959-BDA8-C32C58E8B6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4B4BBB-5D6B-4E6F-BABD-44BEFD513E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Placeholder 1">
            <a:extLst>
              <a:ext uri="{FF2B5EF4-FFF2-40B4-BE49-F238E27FC236}">
                <a16:creationId xmlns:a16="http://schemas.microsoft.com/office/drawing/2014/main" id="{C385F57B-00C2-4F28-A47E-2D6BD7A2A759}"/>
              </a:ext>
            </a:extLst>
          </p:cNvPr>
          <p:cNvSpPr txBox="1">
            <a:spLocks/>
          </p:cNvSpPr>
          <p:nvPr userDrawn="1"/>
        </p:nvSpPr>
        <p:spPr>
          <a:xfrm>
            <a:off x="0" y="0"/>
            <a:ext cx="12192000" cy="681037"/>
          </a:xfrm>
          <a:prstGeom prst="rect">
            <a:avLst/>
          </a:prstGeom>
          <a:solidFill>
            <a:srgbClr val="002060"/>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rPr>
              <a:t>Click to edit Master title style</a:t>
            </a:r>
            <a:endParaRPr kumimoji="0" lang="en-IN" sz="44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endParaRPr>
          </a:p>
        </p:txBody>
      </p:sp>
    </p:spTree>
    <p:extLst>
      <p:ext uri="{BB962C8B-B14F-4D97-AF65-F5344CB8AC3E}">
        <p14:creationId xmlns:p14="http://schemas.microsoft.com/office/powerpoint/2010/main" val="1837141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835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79B03A-807F-409B-93FB-045CE9C9E345}"/>
              </a:ext>
            </a:extLst>
          </p:cNvPr>
          <p:cNvSpPr>
            <a:spLocks noGrp="1"/>
          </p:cNvSpPr>
          <p:nvPr>
            <p:ph type="dt" sz="half" idx="10"/>
          </p:nvPr>
        </p:nvSpPr>
        <p:spPr/>
        <p:txBody>
          <a:bodyPr/>
          <a:lstStyle/>
          <a:p>
            <a:pPr defTabSz="914377">
              <a:defRPr/>
            </a:pPr>
            <a:fld id="{9485D955-020E-4A06-88CE-CBC01E93D204}" type="datetime1">
              <a:rPr lang="en-IN" smtClean="0">
                <a:solidFill>
                  <a:prstClr val="black">
                    <a:tint val="75000"/>
                  </a:prstClr>
                </a:solidFill>
              </a:rPr>
              <a:pPr defTabSz="914377">
                <a:defRPr/>
              </a:pPr>
              <a:t>05-03-2021</a:t>
            </a:fld>
            <a:endParaRPr lang="en-IN" dirty="0">
              <a:solidFill>
                <a:prstClr val="black">
                  <a:tint val="75000"/>
                </a:prstClr>
              </a:solidFill>
            </a:endParaRPr>
          </a:p>
        </p:txBody>
      </p:sp>
      <p:sp>
        <p:nvSpPr>
          <p:cNvPr id="3" name="Footer Placeholder 2">
            <a:extLst>
              <a:ext uri="{FF2B5EF4-FFF2-40B4-BE49-F238E27FC236}">
                <a16:creationId xmlns:a16="http://schemas.microsoft.com/office/drawing/2014/main" id="{6C76FDCD-2614-4B04-931B-BD11E58D67DD}"/>
              </a:ext>
            </a:extLst>
          </p:cNvPr>
          <p:cNvSpPr>
            <a:spLocks noGrp="1"/>
          </p:cNvSpPr>
          <p:nvPr>
            <p:ph type="ftr" sz="quarter" idx="11"/>
          </p:nvPr>
        </p:nvSpPr>
        <p:spPr/>
        <p:txBody>
          <a:bodyPr/>
          <a:lstStyle/>
          <a:p>
            <a:pPr defTabSz="914377">
              <a:defRPr/>
            </a:pPr>
            <a:endParaRPr lang="en-IN" dirty="0">
              <a:solidFill>
                <a:prstClr val="black">
                  <a:tint val="75000"/>
                </a:prstClr>
              </a:solidFill>
            </a:endParaRPr>
          </a:p>
        </p:txBody>
      </p:sp>
      <p:sp>
        <p:nvSpPr>
          <p:cNvPr id="4" name="Slide Number Placeholder 3">
            <a:extLst>
              <a:ext uri="{FF2B5EF4-FFF2-40B4-BE49-F238E27FC236}">
                <a16:creationId xmlns:a16="http://schemas.microsoft.com/office/drawing/2014/main" id="{241371F9-3326-4883-AB71-DEADD27146EA}"/>
              </a:ext>
            </a:extLst>
          </p:cNvPr>
          <p:cNvSpPr>
            <a:spLocks noGrp="1"/>
          </p:cNvSpPr>
          <p:nvPr>
            <p:ph type="sldNum" sz="quarter" idx="12"/>
          </p:nvPr>
        </p:nvSpPr>
        <p:spPr/>
        <p:txBody>
          <a:bodyPr/>
          <a:lstStyle/>
          <a:p>
            <a:pPr defTabSz="914377">
              <a:defRPr/>
            </a:pPr>
            <a:fld id="{D60A4148-0428-4C59-A367-E0A00B4778C2}" type="slidenum">
              <a:rPr lang="en-IN" smtClean="0">
                <a:solidFill>
                  <a:prstClr val="black">
                    <a:tint val="75000"/>
                  </a:prstClr>
                </a:solidFill>
              </a:rPr>
              <a:pPr defTabSz="914377">
                <a:defRPr/>
              </a:pPr>
              <a:t>‹#›</a:t>
            </a:fld>
            <a:endParaRPr lang="en-IN" dirty="0">
              <a:solidFill>
                <a:prstClr val="black">
                  <a:tint val="75000"/>
                </a:prstClr>
              </a:solidFill>
            </a:endParaRPr>
          </a:p>
        </p:txBody>
      </p:sp>
      <p:cxnSp>
        <p:nvCxnSpPr>
          <p:cNvPr id="6" name="Straight Connector 5">
            <a:extLst>
              <a:ext uri="{FF2B5EF4-FFF2-40B4-BE49-F238E27FC236}">
                <a16:creationId xmlns:a16="http://schemas.microsoft.com/office/drawing/2014/main" id="{0838657C-B118-4841-A5BB-BAE93DC78EDE}"/>
              </a:ext>
            </a:extLst>
          </p:cNvPr>
          <p:cNvCxnSpPr>
            <a:cxnSpLocks/>
          </p:cNvCxnSpPr>
          <p:nvPr userDrawn="1"/>
        </p:nvCxnSpPr>
        <p:spPr>
          <a:xfrm>
            <a:off x="0" y="6777875"/>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BFEF059-5986-47E0-A90F-9F89A1A5798F}"/>
              </a:ext>
            </a:extLst>
          </p:cNvPr>
          <p:cNvCxnSpPr>
            <a:cxnSpLocks/>
          </p:cNvCxnSpPr>
          <p:nvPr userDrawn="1"/>
        </p:nvCxnSpPr>
        <p:spPr>
          <a:xfrm>
            <a:off x="0" y="6845435"/>
            <a:ext cx="12192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4B5B209-5883-4411-86CF-840E69CE460A}"/>
              </a:ext>
            </a:extLst>
          </p:cNvPr>
          <p:cNvSpPr>
            <a:spLocks noGrp="1"/>
          </p:cNvSpPr>
          <p:nvPr>
            <p:ph type="title"/>
          </p:nvPr>
        </p:nvSpPr>
        <p:spPr>
          <a:xfrm>
            <a:off x="0" y="0"/>
            <a:ext cx="12192000" cy="681499"/>
          </a:xfrm>
        </p:spPr>
        <p:txBody>
          <a:bodyPr>
            <a:normAutofit/>
          </a:bodyPr>
          <a:lstStyle/>
          <a:p>
            <a:endParaRPr lang="en-US" sz="4000" dirty="0"/>
          </a:p>
        </p:txBody>
      </p:sp>
    </p:spTree>
    <p:extLst>
      <p:ext uri="{BB962C8B-B14F-4D97-AF65-F5344CB8AC3E}">
        <p14:creationId xmlns:p14="http://schemas.microsoft.com/office/powerpoint/2010/main" val="3721016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66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Images &amp; Contents Layout">
    <p:spTree>
      <p:nvGrpSpPr>
        <p:cNvPr id="1" name=""/>
        <p:cNvGrpSpPr/>
        <p:nvPr/>
      </p:nvGrpSpPr>
      <p:grpSpPr>
        <a:xfrm>
          <a:off x="0" y="0"/>
          <a:ext cx="0" cy="0"/>
          <a:chOff x="0" y="0"/>
          <a:chExt cx="0" cy="0"/>
        </a:xfrm>
      </p:grpSpPr>
      <p:sp>
        <p:nvSpPr>
          <p:cNvPr id="7" name="Picture Placeholder 2"/>
          <p:cNvSpPr>
            <a:spLocks noGrp="1"/>
          </p:cNvSpPr>
          <p:nvPr>
            <p:ph type="pic" idx="12" hasCustomPrompt="1"/>
          </p:nvPr>
        </p:nvSpPr>
        <p:spPr>
          <a:xfrm>
            <a:off x="0" y="0"/>
            <a:ext cx="12192000" cy="3135087"/>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
        <p:nvSpPr>
          <p:cNvPr id="3" name="Picture Placeholder 2"/>
          <p:cNvSpPr>
            <a:spLocks noGrp="1"/>
          </p:cNvSpPr>
          <p:nvPr>
            <p:ph type="pic" idx="10" hasCustomPrompt="1"/>
          </p:nvPr>
        </p:nvSpPr>
        <p:spPr>
          <a:xfrm>
            <a:off x="905623"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8" name="Picture Placeholder 2"/>
          <p:cNvSpPr>
            <a:spLocks noGrp="1"/>
          </p:cNvSpPr>
          <p:nvPr>
            <p:ph type="pic" idx="13" hasCustomPrompt="1"/>
          </p:nvPr>
        </p:nvSpPr>
        <p:spPr>
          <a:xfrm>
            <a:off x="6282361"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9" name="Picture Placeholder 2"/>
          <p:cNvSpPr>
            <a:spLocks noGrp="1"/>
          </p:cNvSpPr>
          <p:nvPr>
            <p:ph type="pic" idx="14" hasCustomPrompt="1"/>
          </p:nvPr>
        </p:nvSpPr>
        <p:spPr>
          <a:xfrm>
            <a:off x="3593992"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0" name="Picture Placeholder 2"/>
          <p:cNvSpPr>
            <a:spLocks noGrp="1"/>
          </p:cNvSpPr>
          <p:nvPr>
            <p:ph type="pic" idx="15" hasCustomPrompt="1"/>
          </p:nvPr>
        </p:nvSpPr>
        <p:spPr>
          <a:xfrm>
            <a:off x="8970731"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2" name="Text Placeholder 9">
            <a:extLst>
              <a:ext uri="{FF2B5EF4-FFF2-40B4-BE49-F238E27FC236}">
                <a16:creationId xmlns:a16="http://schemas.microsoft.com/office/drawing/2014/main" id="{B04FEC5A-FE9A-463C-92F8-C2BB350D4DA3}"/>
              </a:ext>
            </a:extLst>
          </p:cNvPr>
          <p:cNvSpPr>
            <a:spLocks noGrp="1"/>
          </p:cNvSpPr>
          <p:nvPr>
            <p:ph type="body" sz="quarter" idx="16"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18708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4078DB-8CEC-430D-93F7-771320829E2C}"/>
              </a:ext>
            </a:extLst>
          </p:cNvPr>
          <p:cNvSpPr>
            <a:spLocks noGrp="1"/>
          </p:cNvSpPr>
          <p:nvPr>
            <p:ph type="dt" sz="half" idx="10"/>
          </p:nvPr>
        </p:nvSpPr>
        <p:spPr/>
        <p:txBody>
          <a:bodyPr/>
          <a:lstStyle/>
          <a:p>
            <a:fld id="{D852971D-B514-4807-957F-2731F631C324}" type="datetimeFigureOut">
              <a:rPr lang="en-US" smtClean="0"/>
              <a:pPr/>
              <a:t>3/5/2021</a:t>
            </a:fld>
            <a:endParaRPr lang="en-US"/>
          </a:p>
        </p:txBody>
      </p:sp>
      <p:sp>
        <p:nvSpPr>
          <p:cNvPr id="3" name="Footer Placeholder 2">
            <a:extLst>
              <a:ext uri="{FF2B5EF4-FFF2-40B4-BE49-F238E27FC236}">
                <a16:creationId xmlns:a16="http://schemas.microsoft.com/office/drawing/2014/main" id="{6AC5163C-9843-4BBA-AC4F-B40EB0A708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BDC6C-D360-49D6-B9F2-7072D608E11B}"/>
              </a:ext>
            </a:extLst>
          </p:cNvPr>
          <p:cNvSpPr>
            <a:spLocks noGrp="1"/>
          </p:cNvSpPr>
          <p:nvPr>
            <p:ph type="sldNum" sz="quarter" idx="12"/>
          </p:nvPr>
        </p:nvSpPr>
        <p:spPr/>
        <p:txBody>
          <a:bodyPr/>
          <a:lstStyle/>
          <a:p>
            <a:fld id="{0DEA7032-7E05-4B6E-8F8A-C05EFF3C9717}" type="slidenum">
              <a:rPr lang="en-US" smtClean="0"/>
              <a:pPr/>
              <a:t>‹#›</a:t>
            </a:fld>
            <a:endParaRPr lang="en-US"/>
          </a:p>
        </p:txBody>
      </p:sp>
    </p:spTree>
    <p:extLst>
      <p:ext uri="{BB962C8B-B14F-4D97-AF65-F5344CB8AC3E}">
        <p14:creationId xmlns:p14="http://schemas.microsoft.com/office/powerpoint/2010/main" val="202091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E5312C-7F1B-4522-9E03-CC4832D3744D}" type="datetime1">
              <a:rPr lang="en-US" smtClean="0"/>
              <a:pPr/>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7188E-3A14-45E4-B621-95E8A6F6C8F0}" type="slidenum">
              <a:rPr lang="en-US" smtClean="0"/>
              <a:pPr/>
              <a:t>‹#›</a:t>
            </a:fld>
            <a:endParaRPr lang="en-US"/>
          </a:p>
        </p:txBody>
      </p:sp>
    </p:spTree>
    <p:extLst>
      <p:ext uri="{BB962C8B-B14F-4D97-AF65-F5344CB8AC3E}">
        <p14:creationId xmlns:p14="http://schemas.microsoft.com/office/powerpoint/2010/main" val="603852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1F0B81-48A7-4DBA-AFEA-F375A9B80DC8}" type="datetime1">
              <a:rPr lang="en-US" smtClean="0"/>
              <a:pPr/>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7188E-3A14-45E4-B621-95E8A6F6C8F0}" type="slidenum">
              <a:rPr lang="en-US" smtClean="0"/>
              <a:pPr/>
              <a:t>‹#›</a:t>
            </a:fld>
            <a:endParaRPr lang="en-US"/>
          </a:p>
        </p:txBody>
      </p:sp>
    </p:spTree>
    <p:extLst>
      <p:ext uri="{BB962C8B-B14F-4D97-AF65-F5344CB8AC3E}">
        <p14:creationId xmlns:p14="http://schemas.microsoft.com/office/powerpoint/2010/main" val="3812379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5E6562-979D-413C-9A3B-89A29BC57899}" type="datetime1">
              <a:rPr lang="en-US" smtClean="0"/>
              <a:pPr/>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7188E-3A14-45E4-B621-95E8A6F6C8F0}" type="slidenum">
              <a:rPr lang="en-US" smtClean="0"/>
              <a:pPr/>
              <a:t>‹#›</a:t>
            </a:fld>
            <a:endParaRPr lang="en-US"/>
          </a:p>
        </p:txBody>
      </p:sp>
    </p:spTree>
    <p:extLst>
      <p:ext uri="{BB962C8B-B14F-4D97-AF65-F5344CB8AC3E}">
        <p14:creationId xmlns:p14="http://schemas.microsoft.com/office/powerpoint/2010/main" val="342133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8ECEB1-AF28-4307-9E80-35DA1C387312}"/>
              </a:ext>
            </a:extLst>
          </p:cNvPr>
          <p:cNvSpPr>
            <a:spLocks noGrp="1"/>
          </p:cNvSpPr>
          <p:nvPr>
            <p:ph idx="1"/>
          </p:nvPr>
        </p:nvSpPr>
        <p:spPr/>
        <p:txBody>
          <a:bodyPr/>
          <a:lstStyle>
            <a:lvl1pPr>
              <a:buClr>
                <a:schemeClr val="tx1"/>
              </a:buClr>
              <a:defRPr>
                <a:latin typeface="+mn-lt"/>
              </a:defRPr>
            </a:lvl1pPr>
            <a:lvl2pPr>
              <a:buClr>
                <a:schemeClr val="tx1"/>
              </a:buClr>
              <a:defRPr>
                <a:latin typeface="+mn-lt"/>
              </a:defRPr>
            </a:lvl2pPr>
            <a:lvl3pPr>
              <a:buClr>
                <a:schemeClr val="tx1"/>
              </a:buClr>
              <a:defRPr>
                <a:latin typeface="+mn-lt"/>
              </a:defRPr>
            </a:lvl3pPr>
            <a:lvl4pPr>
              <a:buClr>
                <a:schemeClr val="tx1"/>
              </a:buClr>
              <a:defRPr>
                <a:latin typeface="+mn-lt"/>
              </a:defRPr>
            </a:lvl4pPr>
            <a:lvl5pPr>
              <a:buClr>
                <a:schemeClr val="tx1"/>
              </a:buCl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871792D2-AC24-440E-86BC-0670E4652B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6343D3-6934-4DC8-B4E0-55EF623486A7}"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6A9061-D3B5-4A12-90F8-847D40E44C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4AF6C8-3380-4D5C-90B2-6DC7CB102D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AF087F1A-171E-47F0-BAB8-71E4561ACA36}"/>
              </a:ext>
            </a:extLst>
          </p:cNvPr>
          <p:cNvCxnSpPr>
            <a:cxnSpLocks/>
          </p:cNvCxnSpPr>
          <p:nvPr userDrawn="1"/>
        </p:nvCxnSpPr>
        <p:spPr>
          <a:xfrm>
            <a:off x="0" y="6777875"/>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29D9C6-0C92-44ED-8C60-79BC67D097F1}"/>
              </a:ext>
            </a:extLst>
          </p:cNvPr>
          <p:cNvCxnSpPr>
            <a:cxnSpLocks/>
          </p:cNvCxnSpPr>
          <p:nvPr userDrawn="1"/>
        </p:nvCxnSpPr>
        <p:spPr>
          <a:xfrm>
            <a:off x="0" y="6845434"/>
            <a:ext cx="12192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62E0F4D-ED1D-45A7-86C8-0D4A634FE0E1}"/>
              </a:ext>
            </a:extLst>
          </p:cNvPr>
          <p:cNvSpPr>
            <a:spLocks noGrp="1"/>
          </p:cNvSpPr>
          <p:nvPr>
            <p:ph type="title"/>
          </p:nvPr>
        </p:nvSpPr>
        <p:spPr>
          <a:xfrm>
            <a:off x="0" y="0"/>
            <a:ext cx="12192000" cy="681037"/>
          </a:xfrm>
          <a:prstGeom prst="rect">
            <a:avLst/>
          </a:prstGeom>
          <a:solidFill>
            <a:srgbClr val="002060"/>
          </a:solidFill>
        </p:spPr>
        <p:txBody>
          <a:bodyPr vert="horz" lIns="91440" tIns="45720" rIns="91440" bIns="45720" rtlCol="0" anchor="ctr">
            <a:normAutofit/>
          </a:bodyPr>
          <a:lstStyle/>
          <a:p>
            <a:r>
              <a:rPr lang="en-US" dirty="0"/>
              <a:t>Click to edit Master title style</a:t>
            </a:r>
            <a:endParaRPr lang="en-IN" dirty="0"/>
          </a:p>
        </p:txBody>
      </p:sp>
    </p:spTree>
    <p:extLst>
      <p:ext uri="{BB962C8B-B14F-4D97-AF65-F5344CB8AC3E}">
        <p14:creationId xmlns:p14="http://schemas.microsoft.com/office/powerpoint/2010/main" val="3729305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EC35CF-5F49-4548-A315-652A9B2A1FD9}" type="datetime1">
              <a:rPr lang="en-US" smtClean="0"/>
              <a:pPr/>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7188E-3A14-45E4-B621-95E8A6F6C8F0}" type="slidenum">
              <a:rPr lang="en-US" smtClean="0"/>
              <a:pPr/>
              <a:t>‹#›</a:t>
            </a:fld>
            <a:endParaRPr lang="en-US"/>
          </a:p>
        </p:txBody>
      </p:sp>
    </p:spTree>
    <p:extLst>
      <p:ext uri="{BB962C8B-B14F-4D97-AF65-F5344CB8AC3E}">
        <p14:creationId xmlns:p14="http://schemas.microsoft.com/office/powerpoint/2010/main" val="568440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67B38E-ABBB-4443-99E8-060796B08EB2}" type="datetime1">
              <a:rPr lang="en-US" smtClean="0"/>
              <a:pPr/>
              <a:t>3/5/2021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7188E-3A14-45E4-B621-95E8A6F6C8F0}" type="slidenum">
              <a:rPr lang="en-US" smtClean="0"/>
              <a:pPr/>
              <a:t>‹#›</a:t>
            </a:fld>
            <a:endParaRPr lang="en-US"/>
          </a:p>
        </p:txBody>
      </p:sp>
    </p:spTree>
    <p:extLst>
      <p:ext uri="{BB962C8B-B14F-4D97-AF65-F5344CB8AC3E}">
        <p14:creationId xmlns:p14="http://schemas.microsoft.com/office/powerpoint/2010/main" val="2065462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69B828-D9CB-4EE0-871D-545944AA94F1}" type="datetime1">
              <a:rPr lang="en-US" smtClean="0"/>
              <a:pPr/>
              <a:t>3/5/2021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7188E-3A14-45E4-B621-95E8A6F6C8F0}" type="slidenum">
              <a:rPr lang="en-US" smtClean="0"/>
              <a:pPr/>
              <a:t>‹#›</a:t>
            </a:fld>
            <a:endParaRPr lang="en-US"/>
          </a:p>
        </p:txBody>
      </p:sp>
    </p:spTree>
    <p:extLst>
      <p:ext uri="{BB962C8B-B14F-4D97-AF65-F5344CB8AC3E}">
        <p14:creationId xmlns:p14="http://schemas.microsoft.com/office/powerpoint/2010/main" val="3615650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27B79-2222-48D1-B1D9-F269FA27AD19}" type="datetime1">
              <a:rPr lang="en-US" smtClean="0"/>
              <a:pPr/>
              <a:t>3/5/2021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7188E-3A14-45E4-B621-95E8A6F6C8F0}" type="slidenum">
              <a:rPr lang="en-US" smtClean="0"/>
              <a:pPr/>
              <a:t>‹#›</a:t>
            </a:fld>
            <a:endParaRPr lang="en-US"/>
          </a:p>
        </p:txBody>
      </p:sp>
    </p:spTree>
    <p:extLst>
      <p:ext uri="{BB962C8B-B14F-4D97-AF65-F5344CB8AC3E}">
        <p14:creationId xmlns:p14="http://schemas.microsoft.com/office/powerpoint/2010/main" val="3858491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99660-55EE-4E3E-8D8E-E29C2EDEC127}" type="datetime1">
              <a:rPr lang="en-US" smtClean="0"/>
              <a:pPr/>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7188E-3A14-45E4-B621-95E8A6F6C8F0}" type="slidenum">
              <a:rPr lang="en-US" smtClean="0"/>
              <a:pPr/>
              <a:t>‹#›</a:t>
            </a:fld>
            <a:endParaRPr lang="en-US"/>
          </a:p>
        </p:txBody>
      </p:sp>
    </p:spTree>
    <p:extLst>
      <p:ext uri="{BB962C8B-B14F-4D97-AF65-F5344CB8AC3E}">
        <p14:creationId xmlns:p14="http://schemas.microsoft.com/office/powerpoint/2010/main" val="2633552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30042-E88C-4003-993B-7E8E4E6C5734}" type="datetime1">
              <a:rPr lang="en-US" smtClean="0"/>
              <a:pPr/>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7188E-3A14-45E4-B621-95E8A6F6C8F0}" type="slidenum">
              <a:rPr lang="en-US" smtClean="0"/>
              <a:pPr/>
              <a:t>‹#›</a:t>
            </a:fld>
            <a:endParaRPr lang="en-US"/>
          </a:p>
        </p:txBody>
      </p:sp>
    </p:spTree>
    <p:extLst>
      <p:ext uri="{BB962C8B-B14F-4D97-AF65-F5344CB8AC3E}">
        <p14:creationId xmlns:p14="http://schemas.microsoft.com/office/powerpoint/2010/main" val="3430260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D57AA-E63B-4EE5-A945-2E63F3C170ED}" type="datetime1">
              <a:rPr lang="en-US" smtClean="0"/>
              <a:pPr/>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7188E-3A14-45E4-B621-95E8A6F6C8F0}" type="slidenum">
              <a:rPr lang="en-US" smtClean="0"/>
              <a:pPr/>
              <a:t>‹#›</a:t>
            </a:fld>
            <a:endParaRPr lang="en-US"/>
          </a:p>
        </p:txBody>
      </p:sp>
    </p:spTree>
    <p:extLst>
      <p:ext uri="{BB962C8B-B14F-4D97-AF65-F5344CB8AC3E}">
        <p14:creationId xmlns:p14="http://schemas.microsoft.com/office/powerpoint/2010/main" val="2393895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097DFB-85B1-4516-ABF3-456914FDF569}" type="datetime1">
              <a:rPr lang="en-US" smtClean="0"/>
              <a:pPr/>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7188E-3A14-45E4-B621-95E8A6F6C8F0}" type="slidenum">
              <a:rPr lang="en-US" smtClean="0"/>
              <a:pPr/>
              <a:t>‹#›</a:t>
            </a:fld>
            <a:endParaRPr lang="en-US"/>
          </a:p>
        </p:txBody>
      </p:sp>
    </p:spTree>
    <p:extLst>
      <p:ext uri="{BB962C8B-B14F-4D97-AF65-F5344CB8AC3E}">
        <p14:creationId xmlns:p14="http://schemas.microsoft.com/office/powerpoint/2010/main" val="1825688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Images &amp; Contents Layout">
    <p:spTree>
      <p:nvGrpSpPr>
        <p:cNvPr id="1" name=""/>
        <p:cNvGrpSpPr/>
        <p:nvPr/>
      </p:nvGrpSpPr>
      <p:grpSpPr>
        <a:xfrm>
          <a:off x="0" y="0"/>
          <a:ext cx="0" cy="0"/>
          <a:chOff x="0" y="0"/>
          <a:chExt cx="0" cy="0"/>
        </a:xfrm>
      </p:grpSpPr>
      <p:sp>
        <p:nvSpPr>
          <p:cNvPr id="7" name="Picture Placeholder 2"/>
          <p:cNvSpPr>
            <a:spLocks noGrp="1"/>
          </p:cNvSpPr>
          <p:nvPr>
            <p:ph type="pic" idx="12" hasCustomPrompt="1"/>
          </p:nvPr>
        </p:nvSpPr>
        <p:spPr>
          <a:xfrm>
            <a:off x="0" y="0"/>
            <a:ext cx="12192000" cy="3135087"/>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And Send To Back </a:t>
            </a:r>
            <a:endParaRPr lang="ko-KR" altLang="en-US"/>
          </a:p>
        </p:txBody>
      </p:sp>
      <p:sp>
        <p:nvSpPr>
          <p:cNvPr id="3" name="Picture Placeholder 2"/>
          <p:cNvSpPr>
            <a:spLocks noGrp="1"/>
          </p:cNvSpPr>
          <p:nvPr>
            <p:ph type="pic" idx="10" hasCustomPrompt="1"/>
          </p:nvPr>
        </p:nvSpPr>
        <p:spPr>
          <a:xfrm>
            <a:off x="905623"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
        <p:nvSpPr>
          <p:cNvPr id="8" name="Picture Placeholder 2"/>
          <p:cNvSpPr>
            <a:spLocks noGrp="1"/>
          </p:cNvSpPr>
          <p:nvPr>
            <p:ph type="pic" idx="13" hasCustomPrompt="1"/>
          </p:nvPr>
        </p:nvSpPr>
        <p:spPr>
          <a:xfrm>
            <a:off x="6282361"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
        <p:nvSpPr>
          <p:cNvPr id="9" name="Picture Placeholder 2"/>
          <p:cNvSpPr>
            <a:spLocks noGrp="1"/>
          </p:cNvSpPr>
          <p:nvPr>
            <p:ph type="pic" idx="14" hasCustomPrompt="1"/>
          </p:nvPr>
        </p:nvSpPr>
        <p:spPr>
          <a:xfrm>
            <a:off x="3593992"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
        <p:nvSpPr>
          <p:cNvPr id="10" name="Picture Placeholder 2"/>
          <p:cNvSpPr>
            <a:spLocks noGrp="1"/>
          </p:cNvSpPr>
          <p:nvPr>
            <p:ph type="pic" idx="15" hasCustomPrompt="1"/>
          </p:nvPr>
        </p:nvSpPr>
        <p:spPr>
          <a:xfrm>
            <a:off x="8970731"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
        <p:nvSpPr>
          <p:cNvPr id="12" name="Text Placeholder 9">
            <a:extLst>
              <a:ext uri="{FF2B5EF4-FFF2-40B4-BE49-F238E27FC236}">
                <a16:creationId xmlns:a16="http://schemas.microsoft.com/office/drawing/2014/main" id="{B04FEC5A-FE9A-463C-92F8-C2BB350D4DA3}"/>
              </a:ext>
            </a:extLst>
          </p:cNvPr>
          <p:cNvSpPr>
            <a:spLocks noGrp="1"/>
          </p:cNvSpPr>
          <p:nvPr>
            <p:ph type="body" sz="quarter" idx="16"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149760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2065" name="think-cell Slide" r:id="rId9" imgW="360" imgH="360" progId="">
                  <p:embed/>
                </p:oleObj>
              </mc:Choice>
              <mc:Fallback>
                <p:oleObj name="think-cell Slide" r:id="rId9" imgW="360" imgH="360" progId="">
                  <p:embed/>
                  <p:pic>
                    <p:nvPicPr>
                      <p:cNvPr id="3" name="Object 6" hidden="1">
                        <a:extLst>
                          <a:ext uri="{FF2B5EF4-FFF2-40B4-BE49-F238E27FC236}">
                            <a16:creationId xmlns:a16="http://schemas.microsoft.com/office/drawing/2014/main" id="{D8EFF8A2-0FB9-4B25-8B8D-4923532749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9"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25"/>
              </a:spcBef>
              <a:spcAft>
                <a:spcPts val="225"/>
              </a:spcAft>
            </a:pPr>
            <a:endParaRPr lang="en-US" sz="1875"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369332"/>
          </a:xfrm>
        </p:spPr>
        <p:txBody>
          <a:bodyPr vert="horz" wrap="square" lIns="0" tIns="0" rIns="0" bIns="0" rtlCol="0" anchor="t"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2144"/>
            <a:ext cx="11082528" cy="276999"/>
          </a:xfrm>
          <a:prstGeom prst="rect">
            <a:avLst/>
          </a:prstGeom>
        </p:spPr>
        <p:txBody>
          <a:bodyPr vert="horz" wrap="square" lIns="0" tIns="0" rIns="0" bIns="0" rtlCol="0">
            <a:noAutofit/>
          </a:bodyPr>
          <a:lstStyle>
            <a:lvl1pPr>
              <a:defRPr lang="en-US" sz="135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529534"/>
            <a:ext cx="7277861"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6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6" y="41598"/>
            <a:ext cx="3843339" cy="83100"/>
          </a:xfrm>
          <a:prstGeom prst="rect">
            <a:avLst/>
          </a:prstGeom>
          <a:ln w="6350">
            <a:noFill/>
            <a:miter lim="800000"/>
          </a:ln>
        </p:spPr>
        <p:txBody>
          <a:bodyPr vert="horz" wrap="square" lIns="0" tIns="0" rIns="0" bIns="0" rtlCol="0">
            <a:spAutoFit/>
          </a:bodyPr>
          <a:lstStyle>
            <a:lvl1pPr>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3469809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CBA5-3102-42C7-AC14-72112BC9F5D8}"/>
              </a:ext>
            </a:extLst>
          </p:cNvPr>
          <p:cNvSpPr>
            <a:spLocks noGrp="1"/>
          </p:cNvSpPr>
          <p:nvPr>
            <p:ph type="title"/>
          </p:nvPr>
        </p:nvSpPr>
        <p:spPr>
          <a:xfrm>
            <a:off x="831850" y="1709738"/>
            <a:ext cx="10515600" cy="2852737"/>
          </a:xfrm>
          <a:prstGeom prst="rect">
            <a:avLst/>
          </a:prstGeom>
        </p:spPr>
        <p:txBody>
          <a:bodyPr anchor="b"/>
          <a:lstStyle>
            <a:lvl1pPr>
              <a:defRPr sz="6000">
                <a:latin typeface="Gill Sans MT" panose="020B0502020104020203" pitchFamily="34" charset="0"/>
              </a:defRPr>
            </a:lvl1p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7A2920F6-B2A0-46D0-A960-BC16639EEE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C34F6A-4778-4A44-9FA5-DE2419722E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2C4711-2AEB-46F7-9DAF-9F9277A33749}"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8095FC-EDF6-431F-8010-BB29C6CFEA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4C45208-44FE-42B1-BFA6-3F87606738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F48B0400-4529-4D7F-81B4-4DA36BD4B1FE}"/>
              </a:ext>
            </a:extLst>
          </p:cNvPr>
          <p:cNvCxnSpPr>
            <a:cxnSpLocks/>
          </p:cNvCxnSpPr>
          <p:nvPr userDrawn="1"/>
        </p:nvCxnSpPr>
        <p:spPr>
          <a:xfrm>
            <a:off x="0" y="6777875"/>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705839-3FD7-476C-B28E-E25001134D8D}"/>
              </a:ext>
            </a:extLst>
          </p:cNvPr>
          <p:cNvCxnSpPr>
            <a:cxnSpLocks/>
          </p:cNvCxnSpPr>
          <p:nvPr userDrawn="1"/>
        </p:nvCxnSpPr>
        <p:spPr>
          <a:xfrm>
            <a:off x="0" y="6845434"/>
            <a:ext cx="12192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868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6297F-99AA-4B41-91DF-F29450835F61}"/>
              </a:ext>
            </a:extLst>
          </p:cNvPr>
          <p:cNvSpPr>
            <a:spLocks noGrp="1"/>
          </p:cNvSpPr>
          <p:nvPr>
            <p:ph type="title"/>
          </p:nvPr>
        </p:nvSpPr>
        <p:spPr>
          <a:xfrm>
            <a:off x="0" y="0"/>
            <a:ext cx="12192000" cy="681037"/>
          </a:xfrm>
          <a:prstGeom prst="rect">
            <a:avLst/>
          </a:prstGeom>
        </p:spPr>
        <p:txBody>
          <a:bodyPr/>
          <a:lstStyle>
            <a:lvl1pPr>
              <a:defRPr>
                <a:latin typeface="Gill Sans MT" panose="020B0502020104020203" pitchFamily="34" charset="0"/>
              </a:defRPr>
            </a:lvl1pPr>
          </a:lstStyle>
          <a:p>
            <a:r>
              <a:rPr lang="en-US" dirty="0"/>
              <a:t>Click to edit Master title style</a:t>
            </a:r>
            <a:endParaRPr lang="en-IN" dirty="0"/>
          </a:p>
        </p:txBody>
      </p:sp>
      <p:sp>
        <p:nvSpPr>
          <p:cNvPr id="5" name="Date Placeholder 4">
            <a:extLst>
              <a:ext uri="{FF2B5EF4-FFF2-40B4-BE49-F238E27FC236}">
                <a16:creationId xmlns:a16="http://schemas.microsoft.com/office/drawing/2014/main" id="{3DBCF399-A6C1-4070-8173-3022C35FF9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0CBD0-376B-4827-A1DD-E21846C0B0E8}"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905DC44-35D8-4872-9083-4B9817F809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C31F6A-6DE6-4895-B45A-C26451F83B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24036936-353C-4804-BE0D-70C40588D4EF}"/>
              </a:ext>
            </a:extLst>
          </p:cNvPr>
          <p:cNvSpPr>
            <a:spLocks noGrp="1"/>
          </p:cNvSpPr>
          <p:nvPr>
            <p:ph type="body" idx="1"/>
          </p:nvPr>
        </p:nvSpPr>
        <p:spPr>
          <a:xfrm>
            <a:off x="317947" y="983572"/>
            <a:ext cx="56735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3ECB3C8D-7295-4A8E-A93C-95D2C1F62DEA}"/>
              </a:ext>
            </a:extLst>
          </p:cNvPr>
          <p:cNvSpPr>
            <a:spLocks noGrp="1"/>
          </p:cNvSpPr>
          <p:nvPr>
            <p:ph sz="half" idx="2"/>
          </p:nvPr>
        </p:nvSpPr>
        <p:spPr>
          <a:xfrm>
            <a:off x="317947" y="1807484"/>
            <a:ext cx="5673566"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Text Placeholder 4">
            <a:extLst>
              <a:ext uri="{FF2B5EF4-FFF2-40B4-BE49-F238E27FC236}">
                <a16:creationId xmlns:a16="http://schemas.microsoft.com/office/drawing/2014/main" id="{13F4B810-57A6-40DD-98BA-468F8A09A90E}"/>
              </a:ext>
            </a:extLst>
          </p:cNvPr>
          <p:cNvSpPr>
            <a:spLocks noGrp="1"/>
          </p:cNvSpPr>
          <p:nvPr>
            <p:ph type="body" sz="quarter" idx="3"/>
          </p:nvPr>
        </p:nvSpPr>
        <p:spPr>
          <a:xfrm>
            <a:off x="6728380" y="98357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AE017C3A-52B8-440F-9C83-5A14B3029F23}"/>
              </a:ext>
            </a:extLst>
          </p:cNvPr>
          <p:cNvSpPr>
            <a:spLocks noGrp="1"/>
          </p:cNvSpPr>
          <p:nvPr>
            <p:ph sz="quarter" idx="4"/>
          </p:nvPr>
        </p:nvSpPr>
        <p:spPr>
          <a:xfrm>
            <a:off x="6728380" y="18074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cxnSp>
        <p:nvCxnSpPr>
          <p:cNvPr id="12" name="Straight Connector 11">
            <a:extLst>
              <a:ext uri="{FF2B5EF4-FFF2-40B4-BE49-F238E27FC236}">
                <a16:creationId xmlns:a16="http://schemas.microsoft.com/office/drawing/2014/main" id="{2E9E320F-A4BA-45AD-9791-7821B00F1498}"/>
              </a:ext>
            </a:extLst>
          </p:cNvPr>
          <p:cNvCxnSpPr>
            <a:cxnSpLocks/>
          </p:cNvCxnSpPr>
          <p:nvPr userDrawn="1"/>
        </p:nvCxnSpPr>
        <p:spPr>
          <a:xfrm>
            <a:off x="0" y="6777875"/>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42136F-E346-465A-BE23-410738EC2437}"/>
              </a:ext>
            </a:extLst>
          </p:cNvPr>
          <p:cNvCxnSpPr>
            <a:cxnSpLocks/>
          </p:cNvCxnSpPr>
          <p:nvPr userDrawn="1"/>
        </p:nvCxnSpPr>
        <p:spPr>
          <a:xfrm>
            <a:off x="0" y="6845434"/>
            <a:ext cx="12192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71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B13004-8F96-4DF7-A8BD-25906B832A24}"/>
              </a:ext>
            </a:extLst>
          </p:cNvPr>
          <p:cNvSpPr>
            <a:spLocks noGrp="1"/>
          </p:cNvSpPr>
          <p:nvPr>
            <p:ph type="body" idx="1"/>
          </p:nvPr>
        </p:nvSpPr>
        <p:spPr>
          <a:xfrm>
            <a:off x="317947" y="983572"/>
            <a:ext cx="56735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6823E6-B1A1-4A5B-B84A-48703D268DA5}"/>
              </a:ext>
            </a:extLst>
          </p:cNvPr>
          <p:cNvSpPr>
            <a:spLocks noGrp="1"/>
          </p:cNvSpPr>
          <p:nvPr>
            <p:ph sz="half" idx="2"/>
          </p:nvPr>
        </p:nvSpPr>
        <p:spPr>
          <a:xfrm>
            <a:off x="317947" y="1807484"/>
            <a:ext cx="567356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641847F-CC55-4276-8450-7A49270365E9}"/>
              </a:ext>
            </a:extLst>
          </p:cNvPr>
          <p:cNvSpPr>
            <a:spLocks noGrp="1"/>
          </p:cNvSpPr>
          <p:nvPr>
            <p:ph type="body" sz="quarter" idx="3"/>
          </p:nvPr>
        </p:nvSpPr>
        <p:spPr>
          <a:xfrm>
            <a:off x="6728380" y="98357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6B4E2-E094-465F-AE14-AF9B62781FF8}"/>
              </a:ext>
            </a:extLst>
          </p:cNvPr>
          <p:cNvSpPr>
            <a:spLocks noGrp="1"/>
          </p:cNvSpPr>
          <p:nvPr>
            <p:ph sz="quarter" idx="4"/>
          </p:nvPr>
        </p:nvSpPr>
        <p:spPr>
          <a:xfrm>
            <a:off x="6728380" y="18074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549E2C-E2E1-4B04-9368-D207A2C2A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7AD2D7-55F4-44DC-8A16-392B524B5BE8}"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8AD1CA0-E368-4425-9F5F-7341B7B280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57276F4-12A3-43B4-AC4E-18D54957C4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BE21C35-1F5D-43DB-8A10-056CD71C7CA3}"/>
              </a:ext>
            </a:extLst>
          </p:cNvPr>
          <p:cNvCxnSpPr>
            <a:cxnSpLocks/>
          </p:cNvCxnSpPr>
          <p:nvPr userDrawn="1"/>
        </p:nvCxnSpPr>
        <p:spPr>
          <a:xfrm>
            <a:off x="0" y="6777875"/>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B5D9B6-C54A-4A27-B8CC-161436900011}"/>
              </a:ext>
            </a:extLst>
          </p:cNvPr>
          <p:cNvCxnSpPr>
            <a:cxnSpLocks/>
          </p:cNvCxnSpPr>
          <p:nvPr userDrawn="1"/>
        </p:nvCxnSpPr>
        <p:spPr>
          <a:xfrm>
            <a:off x="0" y="6845434"/>
            <a:ext cx="12192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Title Placeholder 1">
            <a:extLst>
              <a:ext uri="{FF2B5EF4-FFF2-40B4-BE49-F238E27FC236}">
                <a16:creationId xmlns:a16="http://schemas.microsoft.com/office/drawing/2014/main" id="{74B2DCBD-2E61-4E3A-A81D-050D439943FD}"/>
              </a:ext>
            </a:extLst>
          </p:cNvPr>
          <p:cNvSpPr>
            <a:spLocks noGrp="1"/>
          </p:cNvSpPr>
          <p:nvPr>
            <p:ph type="title"/>
          </p:nvPr>
        </p:nvSpPr>
        <p:spPr>
          <a:xfrm>
            <a:off x="0" y="0"/>
            <a:ext cx="12192000" cy="681037"/>
          </a:xfrm>
          <a:prstGeom prst="rect">
            <a:avLst/>
          </a:prstGeom>
          <a:solidFill>
            <a:srgbClr val="002060"/>
          </a:solidFill>
        </p:spPr>
        <p:txBody>
          <a:bodyPr vert="horz" lIns="91440" tIns="45720" rIns="91440" bIns="45720" rtlCol="0" anchor="ctr">
            <a:normAutofit/>
          </a:bodyPr>
          <a:lstStyle/>
          <a:p>
            <a:r>
              <a:rPr lang="en-US" dirty="0"/>
              <a:t>Click to edit Master title style</a:t>
            </a:r>
            <a:endParaRPr lang="en-IN" dirty="0"/>
          </a:p>
        </p:txBody>
      </p:sp>
    </p:spTree>
    <p:extLst>
      <p:ext uri="{BB962C8B-B14F-4D97-AF65-F5344CB8AC3E}">
        <p14:creationId xmlns:p14="http://schemas.microsoft.com/office/powerpoint/2010/main" val="2970270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C7FA373-EC82-4B6E-BB4D-8B2F62E38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86ACFE-3BA9-41FF-B7FF-EFFA1D08A9BB}"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1D31024-D4BC-415E-A02C-391F5B7C65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4F24849-7C17-4931-94EB-9276BA2628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CF4652C-3744-4263-9F29-26E2784AE20B}"/>
              </a:ext>
            </a:extLst>
          </p:cNvPr>
          <p:cNvCxnSpPr>
            <a:cxnSpLocks/>
          </p:cNvCxnSpPr>
          <p:nvPr userDrawn="1"/>
        </p:nvCxnSpPr>
        <p:spPr>
          <a:xfrm>
            <a:off x="0" y="6777875"/>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BF132DE-2C8C-4D65-8A7A-8350C86126B4}"/>
              </a:ext>
            </a:extLst>
          </p:cNvPr>
          <p:cNvCxnSpPr>
            <a:cxnSpLocks/>
          </p:cNvCxnSpPr>
          <p:nvPr userDrawn="1"/>
        </p:nvCxnSpPr>
        <p:spPr>
          <a:xfrm>
            <a:off x="0" y="6845434"/>
            <a:ext cx="12192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7033B66D-36B3-49C7-87BD-12941767F5D0}"/>
              </a:ext>
            </a:extLst>
          </p:cNvPr>
          <p:cNvSpPr>
            <a:spLocks noGrp="1"/>
          </p:cNvSpPr>
          <p:nvPr>
            <p:ph type="title"/>
          </p:nvPr>
        </p:nvSpPr>
        <p:spPr>
          <a:xfrm>
            <a:off x="0" y="0"/>
            <a:ext cx="12192000" cy="681037"/>
          </a:xfrm>
          <a:prstGeom prst="rect">
            <a:avLst/>
          </a:prstGeom>
          <a:solidFill>
            <a:srgbClr val="002060"/>
          </a:solidFill>
        </p:spPr>
        <p:txBody>
          <a:bodyPr vert="horz" lIns="91440" tIns="45720" rIns="91440" bIns="45720" rtlCol="0" anchor="ctr">
            <a:normAutofit/>
          </a:bodyPr>
          <a:lstStyle/>
          <a:p>
            <a:r>
              <a:rPr lang="en-US" dirty="0"/>
              <a:t>Click to edit Master title style</a:t>
            </a:r>
            <a:endParaRPr lang="en-IN" dirty="0"/>
          </a:p>
        </p:txBody>
      </p:sp>
    </p:spTree>
    <p:extLst>
      <p:ext uri="{BB962C8B-B14F-4D97-AF65-F5344CB8AC3E}">
        <p14:creationId xmlns:p14="http://schemas.microsoft.com/office/powerpoint/2010/main" val="209244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79B03A-807F-409B-93FB-045CE9C9E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85D955-020E-4A06-88CE-CBC01E93D204}"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C76FDCD-2614-4B04-931B-BD11E58D67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41371F9-3326-4883-AB71-DEADD27146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0838657C-B118-4841-A5BB-BAE93DC78EDE}"/>
              </a:ext>
            </a:extLst>
          </p:cNvPr>
          <p:cNvCxnSpPr>
            <a:cxnSpLocks/>
          </p:cNvCxnSpPr>
          <p:nvPr userDrawn="1"/>
        </p:nvCxnSpPr>
        <p:spPr>
          <a:xfrm>
            <a:off x="0" y="6777875"/>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BFEF059-5986-47E0-A90F-9F89A1A5798F}"/>
              </a:ext>
            </a:extLst>
          </p:cNvPr>
          <p:cNvCxnSpPr>
            <a:cxnSpLocks/>
          </p:cNvCxnSpPr>
          <p:nvPr userDrawn="1"/>
        </p:nvCxnSpPr>
        <p:spPr>
          <a:xfrm>
            <a:off x="0" y="6845434"/>
            <a:ext cx="12192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4B5B209-5883-4411-86CF-840E69CE460A}"/>
              </a:ext>
            </a:extLst>
          </p:cNvPr>
          <p:cNvSpPr>
            <a:spLocks noGrp="1"/>
          </p:cNvSpPr>
          <p:nvPr>
            <p:ph type="title"/>
          </p:nvPr>
        </p:nvSpPr>
        <p:spPr>
          <a:xfrm>
            <a:off x="0" y="1"/>
            <a:ext cx="12192000" cy="681498"/>
          </a:xfrm>
        </p:spPr>
        <p:txBody>
          <a:bodyPr>
            <a:normAutofit/>
          </a:bodyPr>
          <a:lstStyle/>
          <a:p>
            <a:endParaRPr lang="en-US" sz="4000" dirty="0"/>
          </a:p>
        </p:txBody>
      </p:sp>
    </p:spTree>
    <p:extLst>
      <p:ext uri="{BB962C8B-B14F-4D97-AF65-F5344CB8AC3E}">
        <p14:creationId xmlns:p14="http://schemas.microsoft.com/office/powerpoint/2010/main" val="235280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48AEDD-0838-454D-B3BE-1636A1B44A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1BEDB41-37FC-4438-BB1C-B34F8A932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55AD1D-AB10-4AB9-B3CF-B07B7EA5EE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9127E-671D-48B0-AE55-9C67C6728C06}"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EC88A29-4E54-43D4-B772-279EDC65F2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634EA3C-04B4-4481-8B6A-879069C331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994BCC36-1DD3-4BE0-A43F-9964FE220ACF}"/>
              </a:ext>
            </a:extLst>
          </p:cNvPr>
          <p:cNvCxnSpPr>
            <a:cxnSpLocks/>
          </p:cNvCxnSpPr>
          <p:nvPr userDrawn="1"/>
        </p:nvCxnSpPr>
        <p:spPr>
          <a:xfrm>
            <a:off x="0" y="6777875"/>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581CB6-5FF4-4642-AF17-511414CC326F}"/>
              </a:ext>
            </a:extLst>
          </p:cNvPr>
          <p:cNvCxnSpPr>
            <a:cxnSpLocks/>
          </p:cNvCxnSpPr>
          <p:nvPr userDrawn="1"/>
        </p:nvCxnSpPr>
        <p:spPr>
          <a:xfrm>
            <a:off x="0" y="6845434"/>
            <a:ext cx="12192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82C1E4B3-600A-4A4F-9E25-E14E0C649313}"/>
              </a:ext>
            </a:extLst>
          </p:cNvPr>
          <p:cNvSpPr>
            <a:spLocks noGrp="1"/>
          </p:cNvSpPr>
          <p:nvPr>
            <p:ph type="title"/>
          </p:nvPr>
        </p:nvSpPr>
        <p:spPr>
          <a:xfrm>
            <a:off x="0" y="0"/>
            <a:ext cx="12192000" cy="681037"/>
          </a:xfrm>
          <a:prstGeom prst="rect">
            <a:avLst/>
          </a:prstGeom>
          <a:solidFill>
            <a:srgbClr val="002060"/>
          </a:solidFill>
        </p:spPr>
        <p:txBody>
          <a:bodyPr vert="horz" lIns="91440" tIns="45720" rIns="91440" bIns="45720" rtlCol="0" anchor="ctr">
            <a:normAutofit/>
          </a:bodyPr>
          <a:lstStyle/>
          <a:p>
            <a:r>
              <a:rPr lang="en-US" dirty="0"/>
              <a:t>Click to edit Master title style</a:t>
            </a:r>
            <a:endParaRPr lang="en-IN" dirty="0"/>
          </a:p>
        </p:txBody>
      </p:sp>
    </p:spTree>
    <p:extLst>
      <p:ext uri="{BB962C8B-B14F-4D97-AF65-F5344CB8AC3E}">
        <p14:creationId xmlns:p14="http://schemas.microsoft.com/office/powerpoint/2010/main" val="4159577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2078A27-6AC9-46F6-88FB-5FCE2B2208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44F2D25F-DB66-4E12-9CF9-17AB3F4D4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DB883-A714-425A-AE60-FF58567783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B02586-47B8-4E4D-A166-FBCD8ED137AB}"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94A6997-B081-41CA-AEDA-DCBE8FEFA5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9F1062A-3ACF-4517-855E-56D0E6054D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itle Placeholder 1">
            <a:extLst>
              <a:ext uri="{FF2B5EF4-FFF2-40B4-BE49-F238E27FC236}">
                <a16:creationId xmlns:a16="http://schemas.microsoft.com/office/drawing/2014/main" id="{64909AEF-1BD0-4DF3-9AF7-1C94E32279BE}"/>
              </a:ext>
            </a:extLst>
          </p:cNvPr>
          <p:cNvSpPr>
            <a:spLocks noGrp="1"/>
          </p:cNvSpPr>
          <p:nvPr>
            <p:ph type="title"/>
          </p:nvPr>
        </p:nvSpPr>
        <p:spPr>
          <a:xfrm>
            <a:off x="0" y="0"/>
            <a:ext cx="12192000" cy="681037"/>
          </a:xfrm>
          <a:prstGeom prst="rect">
            <a:avLst/>
          </a:prstGeom>
          <a:solidFill>
            <a:srgbClr val="002060"/>
          </a:solidFill>
        </p:spPr>
        <p:txBody>
          <a:bodyPr vert="horz" lIns="91440" tIns="45720" rIns="91440" bIns="45720" rtlCol="0" anchor="ctr">
            <a:normAutofit/>
          </a:bodyPr>
          <a:lstStyle>
            <a:lvl1pPr>
              <a:defRPr>
                <a:latin typeface="Gill Sans MT" panose="020B0502020104020203"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3620372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77E500C-3B85-4CD8-882E-11FBED2D9C19}"/>
              </a:ext>
            </a:extLst>
          </p:cNvPr>
          <p:cNvGraphicFramePr>
            <a:graphicFrameLocks noChangeAspect="1"/>
          </p:cNvGraphicFramePr>
          <p:nvPr userDrawn="1">
            <p:custDataLst>
              <p:tags r:id="rId1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3" name="think-cell Slide" r:id="rId21" imgW="0" imgH="0" progId="">
                  <p:embed/>
                </p:oleObj>
              </mc:Choice>
              <mc:Fallback>
                <p:oleObj name="think-cell Slide" r:id="rId21" imgW="0" imgH="0" progId="">
                  <p:embed/>
                  <p:pic>
                    <p:nvPicPr>
                      <p:cNvPr id="0" name="AutoShape 14"/>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hidden="1">
            <a:extLst>
              <a:ext uri="{FF2B5EF4-FFF2-40B4-BE49-F238E27FC236}">
                <a16:creationId xmlns:a16="http://schemas.microsoft.com/office/drawing/2014/main" id="{EE0BBB55-BCBF-4E42-940A-4F8BBEB743D0}"/>
              </a:ext>
            </a:extLst>
          </p:cNvPr>
          <p:cNvSpPr/>
          <p:nvPr userDrawn="1">
            <p:custDataLst>
              <p:tags r:id="rId2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Gill Sans MT" panose="020B0502020104020203" pitchFamily="34" charset="0"/>
            </a:endParaRPr>
          </a:p>
        </p:txBody>
      </p:sp>
      <p:sp>
        <p:nvSpPr>
          <p:cNvPr id="2" name="Title Placeholder 1">
            <a:extLst>
              <a:ext uri="{FF2B5EF4-FFF2-40B4-BE49-F238E27FC236}">
                <a16:creationId xmlns:a16="http://schemas.microsoft.com/office/drawing/2014/main" id="{1CE6EF0B-AC62-4519-A444-E593C87E5A79}"/>
              </a:ext>
            </a:extLst>
          </p:cNvPr>
          <p:cNvSpPr>
            <a:spLocks noGrp="1"/>
          </p:cNvSpPr>
          <p:nvPr>
            <p:ph type="title"/>
          </p:nvPr>
        </p:nvSpPr>
        <p:spPr>
          <a:xfrm>
            <a:off x="0" y="0"/>
            <a:ext cx="12192000" cy="681037"/>
          </a:xfrm>
          <a:prstGeom prst="rect">
            <a:avLst/>
          </a:prstGeom>
          <a:solidFill>
            <a:srgbClr val="002060"/>
          </a:solidFill>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CD9DEC6F-1B06-4A2D-8ADB-6B81B69781F0}"/>
              </a:ext>
            </a:extLst>
          </p:cNvPr>
          <p:cNvSpPr>
            <a:spLocks noGrp="1"/>
          </p:cNvSpPr>
          <p:nvPr>
            <p:ph type="body" idx="1"/>
          </p:nvPr>
        </p:nvSpPr>
        <p:spPr>
          <a:xfrm>
            <a:off x="192087" y="873516"/>
            <a:ext cx="118078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C9EE8F24-2017-4402-AB74-33C32D4373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4678BA-A01E-4361-A00A-3D3493859ED0}"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E903CD-1701-4AA7-AF0C-2E77461D1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FE1CB2-9535-49A2-8F73-183FF8D3C1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667A900C-EB4D-482C-9EAC-63DAB1E0951E}"/>
              </a:ext>
            </a:extLst>
          </p:cNvPr>
          <p:cNvCxnSpPr>
            <a:cxnSpLocks/>
          </p:cNvCxnSpPr>
          <p:nvPr userDrawn="1"/>
        </p:nvCxnSpPr>
        <p:spPr>
          <a:xfrm>
            <a:off x="0" y="697581"/>
            <a:ext cx="12192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60345AD-0B64-4D64-BF00-9B4089BFC9F2}"/>
              </a:ext>
            </a:extLst>
          </p:cNvPr>
          <p:cNvCxnSpPr>
            <a:cxnSpLocks/>
          </p:cNvCxnSpPr>
          <p:nvPr userDrawn="1"/>
        </p:nvCxnSpPr>
        <p:spPr>
          <a:xfrm>
            <a:off x="0" y="765140"/>
            <a:ext cx="12192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406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hf hdr="0" ftr="0" dt="0"/>
  <p:txStyles>
    <p:titleStyle>
      <a:lvl1pPr algn="l" defTabSz="914400" rtl="0" eaLnBrk="1" latinLnBrk="0" hangingPunct="1">
        <a:lnSpc>
          <a:spcPct val="90000"/>
        </a:lnSpc>
        <a:spcBef>
          <a:spcPct val="0"/>
        </a:spcBef>
        <a:buNone/>
        <a:defRPr sz="4400" kern="1200">
          <a:solidFill>
            <a:schemeClr val="bg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21">
          <p15:clr>
            <a:srgbClr val="F26B43"/>
          </p15:clr>
        </p15:guide>
        <p15:guide id="4" pos="75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3105A-A33C-48DA-B2F0-14C707E27B1D}" type="datetime1">
              <a:rPr lang="en-US" smtClean="0"/>
              <a:pPr/>
              <a:t>3/5/2021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7188E-3A14-45E4-B621-95E8A6F6C8F0}" type="slidenum">
              <a:rPr lang="en-US" smtClean="0"/>
              <a:pPr/>
              <a:t>‹#›</a:t>
            </a:fld>
            <a:endParaRPr lang="en-US"/>
          </a:p>
        </p:txBody>
      </p:sp>
    </p:spTree>
    <p:extLst>
      <p:ext uri="{BB962C8B-B14F-4D97-AF65-F5344CB8AC3E}">
        <p14:creationId xmlns:p14="http://schemas.microsoft.com/office/powerpoint/2010/main" val="189838464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hyperlink" Target="mailto:rchobidar@gmail.com" TargetMode="External"/><Relationship Id="rId13" Type="http://schemas.openxmlformats.org/officeDocument/2006/relationships/hyperlink" Target="mailto:rchodkannada@gmail.com" TargetMode="External"/><Relationship Id="rId18" Type="http://schemas.openxmlformats.org/officeDocument/2006/relationships/hyperlink" Target="mailto:rchohaveri@gmail.com" TargetMode="External"/><Relationship Id="rId26" Type="http://schemas.openxmlformats.org/officeDocument/2006/relationships/hyperlink" Target="mailto:rchoramanagaram@gmail.com" TargetMode="External"/><Relationship Id="rId3" Type="http://schemas.openxmlformats.org/officeDocument/2006/relationships/hyperlink" Target="mailto:rchobellary@gmail.com" TargetMode="External"/><Relationship Id="rId21" Type="http://schemas.openxmlformats.org/officeDocument/2006/relationships/hyperlink" Target="mailto:rchokolar@gmail.com" TargetMode="External"/><Relationship Id="rId7" Type="http://schemas.openxmlformats.org/officeDocument/2006/relationships/hyperlink" Target="mailto:rchobelgaum@gmail.com" TargetMode="External"/><Relationship Id="rId12" Type="http://schemas.openxmlformats.org/officeDocument/2006/relationships/hyperlink" Target="mailto:rchochitradurga@gmail.com" TargetMode="External"/><Relationship Id="rId17" Type="http://schemas.openxmlformats.org/officeDocument/2006/relationships/hyperlink" Target="mailto:rchohassan1@gmail.com" TargetMode="External"/><Relationship Id="rId25" Type="http://schemas.openxmlformats.org/officeDocument/2006/relationships/hyperlink" Target="mailto:rchoraichur@gmail.com" TargetMode="External"/><Relationship Id="rId2" Type="http://schemas.openxmlformats.org/officeDocument/2006/relationships/hyperlink" Target="mailto:rchobagalkote@gmail.com" TargetMode="External"/><Relationship Id="rId16" Type="http://schemas.openxmlformats.org/officeDocument/2006/relationships/hyperlink" Target="mailto:rchogadag@gmail.com" TargetMode="External"/><Relationship Id="rId20" Type="http://schemas.openxmlformats.org/officeDocument/2006/relationships/hyperlink" Target="mailto:rchokodagu2@gmail.com" TargetMode="External"/><Relationship Id="rId29" Type="http://schemas.openxmlformats.org/officeDocument/2006/relationships/hyperlink" Target="mailto:rchoudupi@gmail.com" TargetMode="External"/><Relationship Id="rId1" Type="http://schemas.openxmlformats.org/officeDocument/2006/relationships/slideLayout" Target="../slideLayouts/slideLayout2.xml"/><Relationship Id="rId6" Type="http://schemas.openxmlformats.org/officeDocument/2006/relationships/hyperlink" Target="mailto:iobbmp@gmail.com" TargetMode="External"/><Relationship Id="rId11" Type="http://schemas.openxmlformats.org/officeDocument/2006/relationships/hyperlink" Target="mailto:rchochikballapura@gmail.com" TargetMode="External"/><Relationship Id="rId24" Type="http://schemas.openxmlformats.org/officeDocument/2006/relationships/hyperlink" Target="mailto:rchomysore@gmail.com" TargetMode="External"/><Relationship Id="rId32" Type="http://schemas.openxmlformats.org/officeDocument/2006/relationships/hyperlink" Target="mailto:rchoyadgiri@gmail.com" TargetMode="External"/><Relationship Id="rId5" Type="http://schemas.openxmlformats.org/officeDocument/2006/relationships/hyperlink" Target="mailto:rchobangaloreurban@gmail.com" TargetMode="External"/><Relationship Id="rId15" Type="http://schemas.openxmlformats.org/officeDocument/2006/relationships/hyperlink" Target="mailto:rchodharwad@gmail.com" TargetMode="External"/><Relationship Id="rId23" Type="http://schemas.openxmlformats.org/officeDocument/2006/relationships/hyperlink" Target="mailto:rchomandya@gmail.com" TargetMode="External"/><Relationship Id="rId28" Type="http://schemas.openxmlformats.org/officeDocument/2006/relationships/hyperlink" Target="mailto:rchotmk@gmail.com" TargetMode="External"/><Relationship Id="rId10" Type="http://schemas.openxmlformats.org/officeDocument/2006/relationships/hyperlink" Target="mailto:rchochikmagalur@gmail.com" TargetMode="External"/><Relationship Id="rId19" Type="http://schemas.openxmlformats.org/officeDocument/2006/relationships/hyperlink" Target="mailto:rchogulbarga@gmail.com" TargetMode="External"/><Relationship Id="rId31" Type="http://schemas.openxmlformats.org/officeDocument/2006/relationships/hyperlink" Target="mailto:rchobijapur@gmail.com" TargetMode="External"/><Relationship Id="rId4" Type="http://schemas.openxmlformats.org/officeDocument/2006/relationships/hyperlink" Target="mailto:rchobangalorerural@gmail.com" TargetMode="External"/><Relationship Id="rId9" Type="http://schemas.openxmlformats.org/officeDocument/2006/relationships/hyperlink" Target="mailto:rchochamarajanagar@gmail.com" TargetMode="External"/><Relationship Id="rId14" Type="http://schemas.openxmlformats.org/officeDocument/2006/relationships/hyperlink" Target="mailto:rchodavangere@gmail.com" TargetMode="External"/><Relationship Id="rId22" Type="http://schemas.openxmlformats.org/officeDocument/2006/relationships/hyperlink" Target="mailto:rchokoppal3@gmail.com" TargetMode="External"/><Relationship Id="rId27" Type="http://schemas.openxmlformats.org/officeDocument/2006/relationships/hyperlink" Target="mailto:rchoshimoga@gmail.com" TargetMode="External"/><Relationship Id="rId30" Type="http://schemas.openxmlformats.org/officeDocument/2006/relationships/hyperlink" Target="mailto:rchoukannada@gmail.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pmjay.gov.i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owin.gov.in/home" TargetMode="External"/><Relationship Id="rId2" Type="http://schemas.openxmlformats.org/officeDocument/2006/relationships/hyperlink" Target="https://play.google.com/store/apps/details?id=com.cowinapp.ap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065FA-795A-425D-8193-5BD3216C11BA}"/>
              </a:ext>
            </a:extLst>
          </p:cNvPr>
          <p:cNvSpPr>
            <a:spLocks noGrp="1"/>
          </p:cNvSpPr>
          <p:nvPr>
            <p:ph type="ctrTitle"/>
          </p:nvPr>
        </p:nvSpPr>
        <p:spPr>
          <a:xfrm>
            <a:off x="10668" y="2748587"/>
            <a:ext cx="12181332" cy="2499273"/>
          </a:xfrm>
          <a:solidFill>
            <a:srgbClr val="002060"/>
          </a:solidFill>
        </p:spPr>
        <p:txBody>
          <a:bodyPr anchor="ctr">
            <a:normAutofit fontScale="90000"/>
          </a:bodyPr>
          <a:lstStyle/>
          <a:p>
            <a:r>
              <a:rPr lang="en-US" sz="5400" dirty="0"/>
              <a:t>COVID-19 Vaccination </a:t>
            </a:r>
            <a:br>
              <a:rPr lang="en-US" sz="5400" dirty="0"/>
            </a:br>
            <a:r>
              <a:rPr lang="en-US" sz="5400" dirty="0"/>
              <a:t>CO-WIN 2.0: State Orientation Meeting</a:t>
            </a:r>
            <a:br>
              <a:rPr lang="en-US" sz="5400" dirty="0"/>
            </a:br>
            <a:r>
              <a:rPr lang="en-US" sz="5400" dirty="0"/>
              <a:t>Karnataka</a:t>
            </a:r>
            <a:br>
              <a:rPr lang="en-US" sz="5400" dirty="0"/>
            </a:br>
            <a:r>
              <a:rPr lang="en-US" sz="3600" dirty="0"/>
              <a:t>5</a:t>
            </a:r>
            <a:r>
              <a:rPr lang="en-US" sz="3600" baseline="30000" dirty="0"/>
              <a:t>th</a:t>
            </a:r>
            <a:r>
              <a:rPr lang="en-US" sz="3600" dirty="0"/>
              <a:t> March 2021</a:t>
            </a:r>
            <a:endParaRPr lang="en-US" sz="4600" dirty="0"/>
          </a:p>
        </p:txBody>
      </p:sp>
      <p:pic>
        <p:nvPicPr>
          <p:cNvPr id="7" name="Google Shape;87;p1" descr="Image result for LOGO MoHFW">
            <a:extLst>
              <a:ext uri="{FF2B5EF4-FFF2-40B4-BE49-F238E27FC236}">
                <a16:creationId xmlns:a16="http://schemas.microsoft.com/office/drawing/2014/main" id="{5A7C3572-6032-41C0-9088-C7CEE72E7762}"/>
              </a:ext>
            </a:extLst>
          </p:cNvPr>
          <p:cNvPicPr preferRelativeResize="0"/>
          <p:nvPr/>
        </p:nvPicPr>
        <p:blipFill rotWithShape="1">
          <a:blip r:embed="rId2">
            <a:alphaModFix/>
          </a:blip>
          <a:srcRect/>
          <a:stretch/>
        </p:blipFill>
        <p:spPr>
          <a:xfrm>
            <a:off x="4343400" y="832148"/>
            <a:ext cx="3505200" cy="1776392"/>
          </a:xfrm>
          <a:prstGeom prst="rect">
            <a:avLst/>
          </a:prstGeom>
          <a:noFill/>
          <a:ln>
            <a:noFill/>
          </a:ln>
        </p:spPr>
      </p:pic>
      <p:pic>
        <p:nvPicPr>
          <p:cNvPr id="2050" name="Picture 2" descr="Itanagar lost 20 Percent National Health Mission (NHM) funds in 2019-20 -  Sentinelassam">
            <a:extLst>
              <a:ext uri="{FF2B5EF4-FFF2-40B4-BE49-F238E27FC236}">
                <a16:creationId xmlns:a16="http://schemas.microsoft.com/office/drawing/2014/main" id="{D07354A3-3F43-47E6-A30B-DA0CA2A77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6452" y="856754"/>
            <a:ext cx="1815548" cy="13156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karnataka govt logo images | Government logo, Online  organization, Karnataka">
            <a:extLst>
              <a:ext uri="{FF2B5EF4-FFF2-40B4-BE49-F238E27FC236}">
                <a16:creationId xmlns:a16="http://schemas.microsoft.com/office/drawing/2014/main" id="{90ECC8D2-D0FF-47DE-9DFA-2DE649E2A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74" y="843588"/>
            <a:ext cx="1328854" cy="1328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705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BB028C-F4CE-46C4-96E7-673FE0211A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267817D-2B2A-4997-9EAA-ED7D687CDC74}"/>
              </a:ext>
            </a:extLst>
          </p:cNvPr>
          <p:cNvSpPr>
            <a:spLocks noGrp="1"/>
          </p:cNvSpPr>
          <p:nvPr>
            <p:ph type="title"/>
          </p:nvPr>
        </p:nvSpPr>
        <p:spPr/>
        <p:txBody>
          <a:bodyPr>
            <a:normAutofit fontScale="90000"/>
          </a:bodyPr>
          <a:lstStyle/>
          <a:p>
            <a:r>
              <a:rPr lang="en-IN" dirty="0"/>
              <a:t>Contact Details of District RCH officers</a:t>
            </a:r>
          </a:p>
        </p:txBody>
      </p:sp>
      <p:graphicFrame>
        <p:nvGraphicFramePr>
          <p:cNvPr id="8" name="Table 7">
            <a:extLst>
              <a:ext uri="{FF2B5EF4-FFF2-40B4-BE49-F238E27FC236}">
                <a16:creationId xmlns:a16="http://schemas.microsoft.com/office/drawing/2014/main" id="{FC8811F0-378C-415C-8694-B870E716380A}"/>
              </a:ext>
            </a:extLst>
          </p:cNvPr>
          <p:cNvGraphicFramePr>
            <a:graphicFrameLocks noGrp="1"/>
          </p:cNvGraphicFramePr>
          <p:nvPr>
            <p:extLst>
              <p:ext uri="{D42A27DB-BD31-4B8C-83A1-F6EECF244321}">
                <p14:modId xmlns:p14="http://schemas.microsoft.com/office/powerpoint/2010/main" val="1160218555"/>
              </p:ext>
            </p:extLst>
          </p:nvPr>
        </p:nvGraphicFramePr>
        <p:xfrm>
          <a:off x="121176" y="855728"/>
          <a:ext cx="11898545" cy="5879667"/>
        </p:xfrm>
        <a:graphic>
          <a:graphicData uri="http://schemas.openxmlformats.org/drawingml/2006/table">
            <a:tbl>
              <a:tblPr/>
              <a:tblGrid>
                <a:gridCol w="3351368">
                  <a:extLst>
                    <a:ext uri="{9D8B030D-6E8A-4147-A177-3AD203B41FA5}">
                      <a16:colId xmlns:a16="http://schemas.microsoft.com/office/drawing/2014/main" val="3023024719"/>
                    </a:ext>
                  </a:extLst>
                </a:gridCol>
                <a:gridCol w="1388083">
                  <a:extLst>
                    <a:ext uri="{9D8B030D-6E8A-4147-A177-3AD203B41FA5}">
                      <a16:colId xmlns:a16="http://schemas.microsoft.com/office/drawing/2014/main" val="497737950"/>
                    </a:ext>
                  </a:extLst>
                </a:gridCol>
                <a:gridCol w="3522502">
                  <a:extLst>
                    <a:ext uri="{9D8B030D-6E8A-4147-A177-3AD203B41FA5}">
                      <a16:colId xmlns:a16="http://schemas.microsoft.com/office/drawing/2014/main" val="2918285358"/>
                    </a:ext>
                  </a:extLst>
                </a:gridCol>
                <a:gridCol w="3636592">
                  <a:extLst>
                    <a:ext uri="{9D8B030D-6E8A-4147-A177-3AD203B41FA5}">
                      <a16:colId xmlns:a16="http://schemas.microsoft.com/office/drawing/2014/main" val="1040368297"/>
                    </a:ext>
                  </a:extLst>
                </a:gridCol>
              </a:tblGrid>
              <a:tr h="330115">
                <a:tc>
                  <a:txBody>
                    <a:bodyPr/>
                    <a:lstStyle/>
                    <a:p>
                      <a:pPr algn="ctr" rtl="0" fontAlgn="ctr"/>
                      <a:r>
                        <a:rPr lang="en-US" sz="1600" b="1" i="0" u="none" strike="noStrike" dirty="0">
                          <a:solidFill>
                            <a:srgbClr val="000000"/>
                          </a:solidFill>
                          <a:effectLst/>
                          <a:latin typeface="Calibri" panose="020F0502020204030204" pitchFamily="34" charset="0"/>
                        </a:rPr>
                        <a:t>Name of District RCH Officer</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5EE"/>
                    </a:solidFill>
                  </a:tcPr>
                </a:tc>
                <a:tc>
                  <a:txBody>
                    <a:bodyPr/>
                    <a:lstStyle/>
                    <a:p>
                      <a:pPr algn="ctr" rtl="0" fontAlgn="ctr"/>
                      <a:r>
                        <a:rPr lang="en-IN" sz="1600" b="1" i="0" u="none" strike="noStrike">
                          <a:solidFill>
                            <a:srgbClr val="000000"/>
                          </a:solidFill>
                          <a:effectLst/>
                          <a:latin typeface="Calibri" panose="020F0502020204030204" pitchFamily="34" charset="0"/>
                        </a:rPr>
                        <a:t>Mobile Number</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5EE"/>
                    </a:solidFill>
                  </a:tcPr>
                </a:tc>
                <a:tc>
                  <a:txBody>
                    <a:bodyPr/>
                    <a:lstStyle/>
                    <a:p>
                      <a:pPr algn="ctr" rtl="0" fontAlgn="ctr"/>
                      <a:r>
                        <a:rPr lang="en-IN" sz="1600" b="1" i="0" u="none" strike="noStrike" dirty="0">
                          <a:solidFill>
                            <a:srgbClr val="000000"/>
                          </a:solidFill>
                          <a:effectLst/>
                          <a:latin typeface="Calibri" panose="020F0502020204030204" pitchFamily="34" charset="0"/>
                        </a:rPr>
                        <a:t>Email ID</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5EE"/>
                    </a:solidFill>
                  </a:tcPr>
                </a:tc>
                <a:tc>
                  <a:txBody>
                    <a:bodyPr/>
                    <a:lstStyle/>
                    <a:p>
                      <a:pPr algn="ctr" rtl="0" fontAlgn="ctr"/>
                      <a:r>
                        <a:rPr lang="en-IN" sz="1600" b="1" i="0" u="none" strike="noStrike" dirty="0">
                          <a:solidFill>
                            <a:srgbClr val="000000"/>
                          </a:solidFill>
                          <a:effectLst/>
                          <a:latin typeface="Calibri" panose="020F0502020204030204" pitchFamily="34" charset="0"/>
                        </a:rPr>
                        <a:t>District</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5EE"/>
                    </a:solidFill>
                  </a:tcPr>
                </a:tc>
                <a:extLst>
                  <a:ext uri="{0D108BD9-81ED-4DB2-BD59-A6C34878D82A}">
                    <a16:rowId xmlns:a16="http://schemas.microsoft.com/office/drawing/2014/main" val="130712817"/>
                  </a:ext>
                </a:extLst>
              </a:tr>
              <a:tr h="336332">
                <a:tc>
                  <a:txBody>
                    <a:bodyPr/>
                    <a:lstStyle/>
                    <a:p>
                      <a:pPr algn="l" fontAlgn="b"/>
                      <a:r>
                        <a:rPr lang="en-IN" sz="1100" b="1" i="0" u="none" strike="noStrike" dirty="0" err="1">
                          <a:solidFill>
                            <a:srgbClr val="000000"/>
                          </a:solidFill>
                          <a:effectLst/>
                          <a:latin typeface="Calibri" panose="020F0502020204030204" pitchFamily="34" charset="0"/>
                        </a:rPr>
                        <a:t>Dr.</a:t>
                      </a:r>
                      <a:r>
                        <a:rPr lang="en-IN" sz="1100" b="1" i="0" u="none" strike="noStrike" dirty="0">
                          <a:solidFill>
                            <a:srgbClr val="000000"/>
                          </a:solidFill>
                          <a:effectLst/>
                          <a:latin typeface="Calibri" panose="020F0502020204030204" pitchFamily="34" charset="0"/>
                        </a:rPr>
                        <a:t> Basavaraj </a:t>
                      </a:r>
                      <a:r>
                        <a:rPr lang="en-IN" sz="1100" b="1" i="0" u="none" strike="noStrike" dirty="0" err="1">
                          <a:solidFill>
                            <a:srgbClr val="000000"/>
                          </a:solidFill>
                          <a:effectLst/>
                          <a:latin typeface="Calibri" panose="020F0502020204030204" pitchFamily="34" charset="0"/>
                        </a:rPr>
                        <a:t>Gurulingappa</a:t>
                      </a:r>
                      <a:r>
                        <a:rPr lang="en-IN" sz="1100" b="1" i="0" u="none" strike="noStrike" dirty="0">
                          <a:solidFill>
                            <a:srgbClr val="000000"/>
                          </a:solidFill>
                          <a:effectLst/>
                          <a:latin typeface="Calibri" panose="020F0502020204030204" pitchFamily="34" charset="0"/>
                        </a:rPr>
                        <a:t> </a:t>
                      </a:r>
                      <a:r>
                        <a:rPr lang="en-IN" sz="1100" b="1" i="0" u="none" strike="noStrike" dirty="0" err="1">
                          <a:solidFill>
                            <a:srgbClr val="000000"/>
                          </a:solidFill>
                          <a:effectLst/>
                          <a:latin typeface="Calibri" panose="020F0502020204030204" pitchFamily="34" charset="0"/>
                        </a:rPr>
                        <a:t>Hubballi</a:t>
                      </a:r>
                      <a:endParaRPr lang="en-IN" sz="1100" b="1" i="0" u="none" strike="noStrike" dirty="0">
                        <a:solidFill>
                          <a:srgbClr val="000000"/>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6361367737</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2"/>
                        </a:rPr>
                        <a:t>rchobagalkote@gmail.com </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dirty="0">
                          <a:solidFill>
                            <a:srgbClr val="000000"/>
                          </a:solidFill>
                          <a:effectLst/>
                          <a:latin typeface="Calibri" panose="020F0502020204030204" pitchFamily="34" charset="0"/>
                        </a:rPr>
                        <a:t>Bagalkote</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62311924"/>
                  </a:ext>
                </a:extLst>
              </a:tr>
              <a:tr h="173310">
                <a:tc>
                  <a:txBody>
                    <a:bodyPr/>
                    <a:lstStyle/>
                    <a:p>
                      <a:pPr algn="l" fontAlgn="b"/>
                      <a:r>
                        <a:rPr lang="en-IN" sz="1100" b="1" i="0" u="none" strike="noStrike">
                          <a:solidFill>
                            <a:srgbClr val="000000"/>
                          </a:solidFill>
                          <a:effectLst/>
                          <a:latin typeface="Calibri" panose="020F0502020204030204" pitchFamily="34" charset="0"/>
                        </a:rPr>
                        <a:t>Dr.Anil Kumar R</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9901914534</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3"/>
                        </a:rPr>
                        <a:t>rchobellary@gmail.com </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100" b="1" i="0" u="none" strike="noStrike" dirty="0">
                          <a:solidFill>
                            <a:srgbClr val="000000"/>
                          </a:solidFill>
                          <a:effectLst/>
                          <a:latin typeface="Calibri" panose="020F0502020204030204" pitchFamily="34" charset="0"/>
                        </a:rPr>
                        <a:t>Ballari</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184803"/>
                  </a:ext>
                </a:extLst>
              </a:tr>
              <a:tr h="173310">
                <a:tc>
                  <a:txBody>
                    <a:bodyPr/>
                    <a:lstStyle/>
                    <a:p>
                      <a:pPr algn="l" fontAlgn="b"/>
                      <a:r>
                        <a:rPr lang="en-IN" sz="1100" b="1" i="0" u="none" strike="noStrike">
                          <a:solidFill>
                            <a:srgbClr val="000000"/>
                          </a:solidFill>
                          <a:effectLst/>
                          <a:latin typeface="Calibri" panose="020F0502020204030204" pitchFamily="34" charset="0"/>
                        </a:rPr>
                        <a:t>Dr.Sharmila Hede</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9449843183</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4"/>
                        </a:rPr>
                        <a:t>rchobangalorerural@gmail.com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Bangalore Rural</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3109123"/>
                  </a:ext>
                </a:extLst>
              </a:tr>
              <a:tr h="173310">
                <a:tc>
                  <a:txBody>
                    <a:bodyPr/>
                    <a:lstStyle/>
                    <a:p>
                      <a:pPr algn="l" fontAlgn="b"/>
                      <a:r>
                        <a:rPr lang="en-IN" sz="1100" b="1" i="0" u="none" strike="noStrike">
                          <a:solidFill>
                            <a:srgbClr val="000000"/>
                          </a:solidFill>
                          <a:effectLst/>
                          <a:latin typeface="Calibri" panose="020F0502020204030204" pitchFamily="34" charset="0"/>
                        </a:rPr>
                        <a:t>Dr.Sirajuddin Madani</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dirty="0">
                          <a:solidFill>
                            <a:srgbClr val="000000"/>
                          </a:solidFill>
                          <a:effectLst/>
                          <a:latin typeface="Calibri" panose="020F0502020204030204" pitchFamily="34" charset="0"/>
                        </a:rPr>
                        <a:t>9845208571</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5"/>
                        </a:rPr>
                        <a:t>rchobangaloreurban@gmail.com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Bangalore Urban</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815619"/>
                  </a:ext>
                </a:extLst>
              </a:tr>
              <a:tr h="173310">
                <a:tc>
                  <a:txBody>
                    <a:bodyPr/>
                    <a:lstStyle/>
                    <a:p>
                      <a:pPr algn="l" fontAlgn="b"/>
                      <a:r>
                        <a:rPr lang="en-IN" sz="1100" b="1" i="0" u="none" strike="noStrike">
                          <a:solidFill>
                            <a:srgbClr val="000000"/>
                          </a:solidFill>
                          <a:effectLst/>
                          <a:latin typeface="Calibri" panose="020F0502020204030204" pitchFamily="34" charset="0"/>
                        </a:rPr>
                        <a:t>Dr. Sudharshana BY</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9448055948</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6"/>
                        </a:rPr>
                        <a:t>iobbmp@gmail.com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none" strike="noStrike">
                          <a:solidFill>
                            <a:srgbClr val="000000"/>
                          </a:solidFill>
                          <a:effectLst/>
                          <a:latin typeface="Calibri" panose="020F0502020204030204" pitchFamily="34" charset="0"/>
                        </a:rPr>
                        <a:t>BBMP</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2745371"/>
                  </a:ext>
                </a:extLst>
              </a:tr>
              <a:tr h="173310">
                <a:tc>
                  <a:txBody>
                    <a:bodyPr/>
                    <a:lstStyle/>
                    <a:p>
                      <a:pPr algn="l" fontAlgn="b"/>
                      <a:r>
                        <a:rPr lang="en-IN" sz="1100" b="1" i="0" u="none" strike="noStrike">
                          <a:solidFill>
                            <a:srgbClr val="000000"/>
                          </a:solidFill>
                          <a:effectLst/>
                          <a:latin typeface="Calibri" panose="020F0502020204030204" pitchFamily="34" charset="0"/>
                        </a:rPr>
                        <a:t>Dr.Ishwarappa Gadad</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9449843184</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7"/>
                        </a:rPr>
                        <a:t>rchobelgaum@gmail.com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dirty="0">
                          <a:solidFill>
                            <a:srgbClr val="000000"/>
                          </a:solidFill>
                          <a:effectLst/>
                          <a:latin typeface="Calibri" panose="020F0502020204030204" pitchFamily="34" charset="0"/>
                        </a:rPr>
                        <a:t>Belagavi</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5257116"/>
                  </a:ext>
                </a:extLst>
              </a:tr>
              <a:tr h="173310">
                <a:tc>
                  <a:txBody>
                    <a:bodyPr/>
                    <a:lstStyle/>
                    <a:p>
                      <a:pPr algn="l" fontAlgn="b"/>
                      <a:r>
                        <a:rPr lang="en-IN" sz="1100" b="1" i="0" u="none" strike="noStrike">
                          <a:solidFill>
                            <a:srgbClr val="000000"/>
                          </a:solidFill>
                          <a:effectLst/>
                          <a:latin typeface="Calibri" panose="020F0502020204030204" pitchFamily="34" charset="0"/>
                        </a:rPr>
                        <a:t>Dr.Mahesh Biradar</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9448568187</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8"/>
                        </a:rPr>
                        <a:t>rchobidar@gmail.com </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100" b="1" i="0" u="none" strike="noStrike">
                          <a:solidFill>
                            <a:srgbClr val="000000"/>
                          </a:solidFill>
                          <a:effectLst/>
                          <a:latin typeface="Calibri" panose="020F0502020204030204" pitchFamily="34" charset="0"/>
                        </a:rPr>
                        <a:t>Bidar</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286721"/>
                  </a:ext>
                </a:extLst>
              </a:tr>
              <a:tr h="173310">
                <a:tc>
                  <a:txBody>
                    <a:bodyPr/>
                    <a:lstStyle/>
                    <a:p>
                      <a:pPr algn="l" fontAlgn="ctr"/>
                      <a:r>
                        <a:rPr lang="en-IN" sz="1100" b="1" i="0" u="none" strike="noStrike">
                          <a:solidFill>
                            <a:srgbClr val="000000"/>
                          </a:solidFill>
                          <a:effectLst/>
                          <a:latin typeface="Calibri" panose="020F0502020204030204" pitchFamily="34" charset="0"/>
                        </a:rPr>
                        <a:t>Dr.Vishveshwarayya K M</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none" strike="noStrike">
                          <a:solidFill>
                            <a:srgbClr val="000000"/>
                          </a:solidFill>
                          <a:effectLst/>
                          <a:latin typeface="Calibri" panose="020F0502020204030204" pitchFamily="34" charset="0"/>
                        </a:rPr>
                        <a:t>9740554068</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sng" strike="noStrike" dirty="0">
                          <a:solidFill>
                            <a:srgbClr val="0563C1"/>
                          </a:solidFill>
                          <a:effectLst/>
                          <a:latin typeface="Calibri" panose="020F0502020204030204" pitchFamily="34" charset="0"/>
                          <a:hlinkClick r:id="rId9"/>
                        </a:rPr>
                        <a:t>rchochamarajanagar@gmail.com</a:t>
                      </a:r>
                      <a:endParaRPr lang="en-IN" sz="1100" b="1" i="0" u="sng" strike="noStrike" dirty="0">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IN" sz="1100" b="1" i="0" u="none" strike="noStrike">
                          <a:solidFill>
                            <a:srgbClr val="000000"/>
                          </a:solidFill>
                          <a:effectLst/>
                          <a:latin typeface="Calibri" panose="020F0502020204030204" pitchFamily="34" charset="0"/>
                        </a:rPr>
                        <a:t>Chamarajanagar</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617353"/>
                  </a:ext>
                </a:extLst>
              </a:tr>
              <a:tr h="173310">
                <a:tc>
                  <a:txBody>
                    <a:bodyPr/>
                    <a:lstStyle/>
                    <a:p>
                      <a:pPr algn="l" fontAlgn="b"/>
                      <a:r>
                        <a:rPr lang="en-IN" sz="1100" b="1" i="0" u="none" strike="noStrike">
                          <a:solidFill>
                            <a:srgbClr val="000000"/>
                          </a:solidFill>
                          <a:effectLst/>
                          <a:latin typeface="Calibri" panose="020F0502020204030204" pitchFamily="34" charset="0"/>
                        </a:rPr>
                        <a:t>Dr.Bharat Kumar K</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9448135742</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dirty="0">
                          <a:solidFill>
                            <a:srgbClr val="0563C1"/>
                          </a:solidFill>
                          <a:effectLst/>
                          <a:latin typeface="Calibri" panose="020F0502020204030204" pitchFamily="34" charset="0"/>
                          <a:hlinkClick r:id="rId10"/>
                        </a:rPr>
                        <a:t>rchochikmagalur@gmail.com </a:t>
                      </a:r>
                      <a:endParaRPr lang="en-IN" sz="1100" b="1" i="0" u="sng" strike="noStrike" dirty="0">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100" b="1" i="0" u="none" strike="noStrike">
                          <a:solidFill>
                            <a:srgbClr val="000000"/>
                          </a:solidFill>
                          <a:effectLst/>
                          <a:latin typeface="Calibri" panose="020F0502020204030204" pitchFamily="34" charset="0"/>
                        </a:rPr>
                        <a:t>Chikamagalur</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672928"/>
                  </a:ext>
                </a:extLst>
              </a:tr>
              <a:tr h="173310">
                <a:tc>
                  <a:txBody>
                    <a:bodyPr/>
                    <a:lstStyle/>
                    <a:p>
                      <a:pPr algn="l" fontAlgn="b"/>
                      <a:r>
                        <a:rPr lang="en-IN" sz="1100" b="1" i="0" u="none" strike="noStrike">
                          <a:solidFill>
                            <a:srgbClr val="000000"/>
                          </a:solidFill>
                          <a:effectLst/>
                          <a:latin typeface="Calibri" panose="020F0502020204030204" pitchFamily="34" charset="0"/>
                        </a:rPr>
                        <a:t>Dr.Channakeshava Reddy M</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9449843191</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dirty="0">
                          <a:solidFill>
                            <a:srgbClr val="0563C1"/>
                          </a:solidFill>
                          <a:effectLst/>
                          <a:latin typeface="Calibri" panose="020F0502020204030204" pitchFamily="34" charset="0"/>
                          <a:hlinkClick r:id="rId11"/>
                        </a:rPr>
                        <a:t>rchochikballapura@gmail.com</a:t>
                      </a:r>
                      <a:endParaRPr lang="en-IN" sz="1100" b="1" i="0" u="sng" strike="noStrike" dirty="0">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dirty="0">
                          <a:solidFill>
                            <a:srgbClr val="000000"/>
                          </a:solidFill>
                          <a:effectLst/>
                          <a:latin typeface="Calibri" panose="020F0502020204030204" pitchFamily="34" charset="0"/>
                        </a:rPr>
                        <a:t>Chikkaballapura</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084553"/>
                  </a:ext>
                </a:extLst>
              </a:tr>
              <a:tr h="173310">
                <a:tc>
                  <a:txBody>
                    <a:bodyPr/>
                    <a:lstStyle/>
                    <a:p>
                      <a:pPr algn="l" fontAlgn="b"/>
                      <a:r>
                        <a:rPr lang="en-IN" sz="1100" b="1" i="0" u="none" strike="noStrike">
                          <a:solidFill>
                            <a:srgbClr val="000000"/>
                          </a:solidFill>
                          <a:effectLst/>
                          <a:latin typeface="Calibri" panose="020F0502020204030204" pitchFamily="34" charset="0"/>
                        </a:rPr>
                        <a:t>Dr.Kumaraswamy P C</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9886437902</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12"/>
                        </a:rPr>
                        <a:t>rchochitradurga@gmail.com      </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100" b="1" i="0" u="none" strike="noStrike" dirty="0">
                          <a:solidFill>
                            <a:srgbClr val="000000"/>
                          </a:solidFill>
                          <a:effectLst/>
                          <a:latin typeface="Calibri" panose="020F0502020204030204" pitchFamily="34" charset="0"/>
                        </a:rPr>
                        <a:t>Chitradurga</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07299"/>
                  </a:ext>
                </a:extLst>
              </a:tr>
              <a:tr h="173310">
                <a:tc>
                  <a:txBody>
                    <a:bodyPr/>
                    <a:lstStyle/>
                    <a:p>
                      <a:pPr algn="l" fontAlgn="b"/>
                      <a:r>
                        <a:rPr lang="en-IN" sz="1100" b="1" i="0" u="none" strike="noStrike">
                          <a:solidFill>
                            <a:srgbClr val="000000"/>
                          </a:solidFill>
                          <a:effectLst/>
                          <a:latin typeface="Calibri" panose="020F0502020204030204" pitchFamily="34" charset="0"/>
                        </a:rPr>
                        <a:t>Dr.Rajesh B V</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8296417555</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13"/>
                        </a:rPr>
                        <a:t>rchodkannada@gmail.com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100" b="1" i="0" u="none" strike="noStrike">
                          <a:solidFill>
                            <a:srgbClr val="000000"/>
                          </a:solidFill>
                          <a:effectLst/>
                          <a:latin typeface="Calibri" panose="020F0502020204030204" pitchFamily="34" charset="0"/>
                        </a:rPr>
                        <a:t>Dakshina Kannada</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28443"/>
                  </a:ext>
                </a:extLst>
              </a:tr>
              <a:tr h="173310">
                <a:tc>
                  <a:txBody>
                    <a:bodyPr/>
                    <a:lstStyle/>
                    <a:p>
                      <a:pPr algn="l" fontAlgn="b"/>
                      <a:r>
                        <a:rPr lang="en-IN" sz="1100" b="1" i="0" u="none" strike="noStrike">
                          <a:solidFill>
                            <a:srgbClr val="000000"/>
                          </a:solidFill>
                          <a:effectLst/>
                          <a:latin typeface="Calibri" panose="020F0502020204030204" pitchFamily="34" charset="0"/>
                        </a:rPr>
                        <a:t>Dr.Meenakshi </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9481520707</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14"/>
                        </a:rPr>
                        <a:t>rchodavangere@gmail.com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100" b="1" i="0" u="none" strike="noStrike">
                          <a:solidFill>
                            <a:srgbClr val="000000"/>
                          </a:solidFill>
                          <a:effectLst/>
                          <a:latin typeface="Calibri" panose="020F0502020204030204" pitchFamily="34" charset="0"/>
                        </a:rPr>
                        <a:t>Davanagere</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4930247"/>
                  </a:ext>
                </a:extLst>
              </a:tr>
              <a:tr h="173310">
                <a:tc>
                  <a:txBody>
                    <a:bodyPr/>
                    <a:lstStyle/>
                    <a:p>
                      <a:pPr algn="l" fontAlgn="b"/>
                      <a:r>
                        <a:rPr lang="en-IN" sz="1100" b="1" i="0" u="none" strike="noStrike">
                          <a:solidFill>
                            <a:srgbClr val="000000"/>
                          </a:solidFill>
                          <a:effectLst/>
                          <a:latin typeface="Calibri" panose="020F0502020204030204" pitchFamily="34" charset="0"/>
                        </a:rPr>
                        <a:t>Dr.Honakeri S M</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8277332970</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15"/>
                        </a:rPr>
                        <a:t>rchodharwad@gmail.com </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Dharwad</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4140189"/>
                  </a:ext>
                </a:extLst>
              </a:tr>
              <a:tr h="173310">
                <a:tc>
                  <a:txBody>
                    <a:bodyPr/>
                    <a:lstStyle/>
                    <a:p>
                      <a:pPr algn="l" fontAlgn="b"/>
                      <a:r>
                        <a:rPr lang="en-IN" sz="1100" b="1" i="0" u="none" strike="noStrike">
                          <a:solidFill>
                            <a:srgbClr val="000000"/>
                          </a:solidFill>
                          <a:effectLst/>
                          <a:latin typeface="Calibri" panose="020F0502020204030204" pitchFamily="34" charset="0"/>
                        </a:rPr>
                        <a:t>Dr.BharAmappa M Gojanur</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9449843196</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16"/>
                        </a:rPr>
                        <a:t>rchogadag@gmail.com </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Gadag</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7263239"/>
                  </a:ext>
                </a:extLst>
              </a:tr>
              <a:tr h="173310">
                <a:tc>
                  <a:txBody>
                    <a:bodyPr/>
                    <a:lstStyle/>
                    <a:p>
                      <a:pPr algn="l" fontAlgn="b"/>
                      <a:r>
                        <a:rPr lang="en-IN" sz="1100" b="1" i="0" u="none" strike="noStrike">
                          <a:solidFill>
                            <a:srgbClr val="000000"/>
                          </a:solidFill>
                          <a:effectLst/>
                          <a:latin typeface="Calibri" panose="020F0502020204030204" pitchFamily="34" charset="0"/>
                        </a:rPr>
                        <a:t>Dr.Kantaraju K P</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9449843200</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17"/>
                        </a:rPr>
                        <a:t>rchohassan1@gmail.com  </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100" b="1" i="0" u="none" strike="noStrike">
                          <a:solidFill>
                            <a:srgbClr val="000000"/>
                          </a:solidFill>
                          <a:effectLst/>
                          <a:latin typeface="Calibri" panose="020F0502020204030204" pitchFamily="34" charset="0"/>
                        </a:rPr>
                        <a:t>Hassan</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7548547"/>
                  </a:ext>
                </a:extLst>
              </a:tr>
              <a:tr h="173310">
                <a:tc>
                  <a:txBody>
                    <a:bodyPr/>
                    <a:lstStyle/>
                    <a:p>
                      <a:pPr algn="l" fontAlgn="b"/>
                      <a:r>
                        <a:rPr lang="en-IN" sz="1100" b="1" i="0" u="none" strike="noStrike">
                          <a:solidFill>
                            <a:srgbClr val="000000"/>
                          </a:solidFill>
                          <a:effectLst/>
                          <a:latin typeface="Calibri" panose="020F0502020204030204" pitchFamily="34" charset="0"/>
                        </a:rPr>
                        <a:t>Dr.Jayanand M</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9449843198</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18"/>
                        </a:rPr>
                        <a:t>rchohaveri@gmail.com </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dirty="0">
                          <a:solidFill>
                            <a:srgbClr val="000000"/>
                          </a:solidFill>
                          <a:effectLst/>
                          <a:latin typeface="Calibri" panose="020F0502020204030204" pitchFamily="34" charset="0"/>
                        </a:rPr>
                        <a:t>Haveri</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8832960"/>
                  </a:ext>
                </a:extLst>
              </a:tr>
              <a:tr h="173310">
                <a:tc>
                  <a:txBody>
                    <a:bodyPr/>
                    <a:lstStyle/>
                    <a:p>
                      <a:pPr algn="l" fontAlgn="b"/>
                      <a:r>
                        <a:rPr lang="en-IN" sz="1100" b="1" i="0" u="none" strike="noStrike">
                          <a:solidFill>
                            <a:srgbClr val="000000"/>
                          </a:solidFill>
                          <a:effectLst/>
                          <a:latin typeface="Calibri" panose="020F0502020204030204" pitchFamily="34" charset="0"/>
                        </a:rPr>
                        <a:t>Dr.Prabhuling K Mankar</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none" strike="noStrike">
                          <a:solidFill>
                            <a:srgbClr val="000000"/>
                          </a:solidFill>
                          <a:effectLst/>
                          <a:latin typeface="Calibri" panose="020F0502020204030204" pitchFamily="34" charset="0"/>
                        </a:rPr>
                        <a:t>9060189258</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sng" strike="noStrike">
                          <a:solidFill>
                            <a:srgbClr val="0563C1"/>
                          </a:solidFill>
                          <a:effectLst/>
                          <a:latin typeface="Calibri" panose="020F0502020204030204" pitchFamily="34" charset="0"/>
                          <a:hlinkClick r:id="rId19"/>
                        </a:rPr>
                        <a:t>rchogulbarga@gmail.com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IN" sz="1100" b="1" i="0" u="none" strike="noStrike" dirty="0">
                          <a:solidFill>
                            <a:srgbClr val="000000"/>
                          </a:solidFill>
                          <a:effectLst/>
                          <a:latin typeface="Calibri" panose="020F0502020204030204" pitchFamily="34" charset="0"/>
                        </a:rPr>
                        <a:t>Kalaburagi</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2040478"/>
                  </a:ext>
                </a:extLst>
              </a:tr>
              <a:tr h="173310">
                <a:tc>
                  <a:txBody>
                    <a:bodyPr/>
                    <a:lstStyle/>
                    <a:p>
                      <a:pPr algn="l" fontAlgn="b"/>
                      <a:r>
                        <a:rPr lang="en-IN" sz="1100" b="1" i="0" u="none" strike="noStrike">
                          <a:solidFill>
                            <a:srgbClr val="000000"/>
                          </a:solidFill>
                          <a:effectLst/>
                          <a:latin typeface="Calibri" panose="020F0502020204030204" pitchFamily="34" charset="0"/>
                        </a:rPr>
                        <a:t>Dr.Gopinath S</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none" strike="noStrike">
                          <a:solidFill>
                            <a:srgbClr val="000000"/>
                          </a:solidFill>
                          <a:effectLst/>
                          <a:latin typeface="Calibri" panose="020F0502020204030204" pitchFamily="34" charset="0"/>
                        </a:rPr>
                        <a:t>9449843203</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sng" strike="noStrike">
                          <a:solidFill>
                            <a:srgbClr val="0563C1"/>
                          </a:solidFill>
                          <a:effectLst/>
                          <a:latin typeface="Calibri" panose="020F0502020204030204" pitchFamily="34" charset="0"/>
                          <a:hlinkClick r:id="rId20"/>
                        </a:rPr>
                        <a:t>rchokodagu2@gmail.com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IN" sz="1100" b="1" i="0" u="none" strike="noStrike" dirty="0">
                          <a:solidFill>
                            <a:srgbClr val="000000"/>
                          </a:solidFill>
                          <a:effectLst/>
                          <a:latin typeface="Calibri" panose="020F0502020204030204" pitchFamily="34" charset="0"/>
                        </a:rPr>
                        <a:t>Kodagu</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6872369"/>
                  </a:ext>
                </a:extLst>
              </a:tr>
              <a:tr h="173310">
                <a:tc>
                  <a:txBody>
                    <a:bodyPr/>
                    <a:lstStyle/>
                    <a:p>
                      <a:pPr algn="l" fontAlgn="b"/>
                      <a:r>
                        <a:rPr lang="en-IN" sz="1100" b="1" i="0" u="none" strike="noStrike">
                          <a:solidFill>
                            <a:srgbClr val="000000"/>
                          </a:solidFill>
                          <a:effectLst/>
                          <a:latin typeface="Calibri" panose="020F0502020204030204" pitchFamily="34" charset="0"/>
                        </a:rPr>
                        <a:t>Dr.Vijayakumari</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7795647885</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21"/>
                        </a:rPr>
                        <a:t>rchokolar@gmail.com </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Kolar</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2116944"/>
                  </a:ext>
                </a:extLst>
              </a:tr>
              <a:tr h="173310">
                <a:tc>
                  <a:txBody>
                    <a:bodyPr/>
                    <a:lstStyle/>
                    <a:p>
                      <a:pPr algn="l" fontAlgn="b"/>
                      <a:r>
                        <a:rPr lang="en-IN" sz="1100" b="1" i="0" u="none" strike="noStrike">
                          <a:solidFill>
                            <a:srgbClr val="000000"/>
                          </a:solidFill>
                          <a:effectLst/>
                          <a:latin typeface="Calibri" panose="020F0502020204030204" pitchFamily="34" charset="0"/>
                        </a:rPr>
                        <a:t>Dr.Jambayya B</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none" strike="noStrike">
                          <a:solidFill>
                            <a:srgbClr val="000000"/>
                          </a:solidFill>
                          <a:effectLst/>
                          <a:latin typeface="Calibri" panose="020F0502020204030204" pitchFamily="34" charset="0"/>
                        </a:rPr>
                        <a:t>9449843201</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sng" strike="noStrike">
                          <a:solidFill>
                            <a:srgbClr val="0563C1"/>
                          </a:solidFill>
                          <a:effectLst/>
                          <a:latin typeface="Calibri" panose="020F0502020204030204" pitchFamily="34" charset="0"/>
                          <a:hlinkClick r:id="rId22"/>
                        </a:rPr>
                        <a:t>rchokoppal3@gmail.com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none" strike="noStrike">
                          <a:solidFill>
                            <a:srgbClr val="000000"/>
                          </a:solidFill>
                          <a:effectLst/>
                          <a:latin typeface="Calibri" panose="020F0502020204030204" pitchFamily="34" charset="0"/>
                        </a:rPr>
                        <a:t>Koppal</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2388965"/>
                  </a:ext>
                </a:extLst>
              </a:tr>
              <a:tr h="173310">
                <a:tc>
                  <a:txBody>
                    <a:bodyPr/>
                    <a:lstStyle/>
                    <a:p>
                      <a:pPr algn="l" fontAlgn="b"/>
                      <a:r>
                        <a:rPr lang="en-IN" sz="1100" b="1" i="0" u="none" strike="noStrike">
                          <a:solidFill>
                            <a:srgbClr val="000000"/>
                          </a:solidFill>
                          <a:effectLst/>
                          <a:latin typeface="Calibri" panose="020F0502020204030204" pitchFamily="34" charset="0"/>
                        </a:rPr>
                        <a:t>Dr.Somashekara M C</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9844277163</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23"/>
                        </a:rPr>
                        <a:t>rchomandya@gmail.com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100" b="1" i="0" u="none" strike="noStrike">
                          <a:solidFill>
                            <a:srgbClr val="000000"/>
                          </a:solidFill>
                          <a:effectLst/>
                          <a:latin typeface="Calibri" panose="020F0502020204030204" pitchFamily="34" charset="0"/>
                        </a:rPr>
                        <a:t>Mandya</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355974"/>
                  </a:ext>
                </a:extLst>
              </a:tr>
              <a:tr h="173310">
                <a:tc>
                  <a:txBody>
                    <a:bodyPr/>
                    <a:lstStyle/>
                    <a:p>
                      <a:pPr algn="l" fontAlgn="b"/>
                      <a:r>
                        <a:rPr lang="en-IN" sz="1100" b="1" i="0" u="none" strike="noStrike">
                          <a:solidFill>
                            <a:srgbClr val="000000"/>
                          </a:solidFill>
                          <a:effectLst/>
                          <a:latin typeface="Calibri" panose="020F0502020204030204" pitchFamily="34" charset="0"/>
                        </a:rPr>
                        <a:t>Dr.Ravi L</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none" strike="noStrike">
                          <a:solidFill>
                            <a:srgbClr val="000000"/>
                          </a:solidFill>
                          <a:effectLst/>
                          <a:latin typeface="Calibri" panose="020F0502020204030204" pitchFamily="34" charset="0"/>
                        </a:rPr>
                        <a:t>9449843205</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sng" strike="noStrike">
                          <a:solidFill>
                            <a:srgbClr val="0563C1"/>
                          </a:solidFill>
                          <a:effectLst/>
                          <a:latin typeface="Calibri" panose="020F0502020204030204" pitchFamily="34" charset="0"/>
                          <a:hlinkClick r:id="rId24"/>
                        </a:rPr>
                        <a:t>rchomysore@gmail.com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IN" sz="1100" b="1" i="0" u="none" strike="noStrike" dirty="0">
                          <a:solidFill>
                            <a:srgbClr val="000000"/>
                          </a:solidFill>
                          <a:effectLst/>
                          <a:latin typeface="Calibri" panose="020F0502020204030204" pitchFamily="34" charset="0"/>
                        </a:rPr>
                        <a:t>Mysore</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0036024"/>
                  </a:ext>
                </a:extLst>
              </a:tr>
              <a:tr h="173310">
                <a:tc>
                  <a:txBody>
                    <a:bodyPr/>
                    <a:lstStyle/>
                    <a:p>
                      <a:pPr algn="l" fontAlgn="b"/>
                      <a:r>
                        <a:rPr lang="en-IN" sz="1100" b="1" i="0" u="none" strike="noStrike">
                          <a:solidFill>
                            <a:srgbClr val="000000"/>
                          </a:solidFill>
                          <a:effectLst/>
                          <a:latin typeface="Calibri" panose="020F0502020204030204" pitchFamily="34" charset="0"/>
                        </a:rPr>
                        <a:t>Dr.Vijaya K</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9902569922</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25"/>
                        </a:rPr>
                        <a:t>rchoraichur@gmail.com </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100" b="1" i="0" u="none" strike="noStrike">
                          <a:solidFill>
                            <a:srgbClr val="000000"/>
                          </a:solidFill>
                          <a:effectLst/>
                          <a:latin typeface="Calibri" panose="020F0502020204030204" pitchFamily="34" charset="0"/>
                        </a:rPr>
                        <a:t>Raichur</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0229837"/>
                  </a:ext>
                </a:extLst>
              </a:tr>
              <a:tr h="173310">
                <a:tc>
                  <a:txBody>
                    <a:bodyPr/>
                    <a:lstStyle/>
                    <a:p>
                      <a:pPr algn="l" fontAlgn="b"/>
                      <a:r>
                        <a:rPr lang="en-IN" sz="1100" b="1" i="0" u="none" strike="noStrike">
                          <a:solidFill>
                            <a:srgbClr val="000000"/>
                          </a:solidFill>
                          <a:effectLst/>
                          <a:latin typeface="Calibri" panose="020F0502020204030204" pitchFamily="34" charset="0"/>
                        </a:rPr>
                        <a:t>Dr.Padma G L</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9449843206</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26"/>
                        </a:rPr>
                        <a:t>rchoramanagaram@gmail.com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Ramanagara</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7686851"/>
                  </a:ext>
                </a:extLst>
              </a:tr>
              <a:tr h="173310">
                <a:tc>
                  <a:txBody>
                    <a:bodyPr/>
                    <a:lstStyle/>
                    <a:p>
                      <a:pPr algn="l" fontAlgn="b"/>
                      <a:r>
                        <a:rPr lang="en-IN" sz="1100" b="1" i="0" u="none" strike="noStrike">
                          <a:solidFill>
                            <a:srgbClr val="000000"/>
                          </a:solidFill>
                          <a:effectLst/>
                          <a:latin typeface="Calibri" panose="020F0502020204030204" pitchFamily="34" charset="0"/>
                        </a:rPr>
                        <a:t>Dr.Nagaraj Naik L</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9845636926</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27"/>
                        </a:rPr>
                        <a:t>rchoshimoga@gmail.com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Shimoga</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5106532"/>
                  </a:ext>
                </a:extLst>
              </a:tr>
              <a:tr h="173310">
                <a:tc>
                  <a:txBody>
                    <a:bodyPr/>
                    <a:lstStyle/>
                    <a:p>
                      <a:pPr algn="l" fontAlgn="b"/>
                      <a:r>
                        <a:rPr lang="en-IN" sz="1100" b="1" i="0" u="none" strike="noStrike">
                          <a:solidFill>
                            <a:srgbClr val="000000"/>
                          </a:solidFill>
                          <a:effectLst/>
                          <a:latin typeface="Calibri" panose="020F0502020204030204" pitchFamily="34" charset="0"/>
                        </a:rPr>
                        <a:t>Dr.Keshavraj G</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9448432599</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28"/>
                        </a:rPr>
                        <a:t>rchotmk@gmail.com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dirty="0" err="1">
                          <a:solidFill>
                            <a:srgbClr val="000000"/>
                          </a:solidFill>
                          <a:effectLst/>
                          <a:latin typeface="Calibri" panose="020F0502020204030204" pitchFamily="34" charset="0"/>
                        </a:rPr>
                        <a:t>Tumkur</a:t>
                      </a:r>
                      <a:endParaRPr lang="en-IN" sz="1100" b="1" i="0" u="none" strike="noStrike" dirty="0">
                        <a:solidFill>
                          <a:srgbClr val="000000"/>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6374010"/>
                  </a:ext>
                </a:extLst>
              </a:tr>
              <a:tr h="173310">
                <a:tc>
                  <a:txBody>
                    <a:bodyPr/>
                    <a:lstStyle/>
                    <a:p>
                      <a:pPr algn="l" fontAlgn="b"/>
                      <a:r>
                        <a:rPr lang="en-IN" sz="1100" b="1" i="0" u="none" strike="noStrike">
                          <a:solidFill>
                            <a:srgbClr val="000000"/>
                          </a:solidFill>
                          <a:effectLst/>
                          <a:latin typeface="Calibri" panose="020F0502020204030204" pitchFamily="34" charset="0"/>
                        </a:rPr>
                        <a:t>Dr.M G Rama</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9902963542</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29"/>
                        </a:rPr>
                        <a:t>rchoudupi@gmail.com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100" b="1" i="0" u="none" strike="noStrike" dirty="0">
                          <a:solidFill>
                            <a:srgbClr val="000000"/>
                          </a:solidFill>
                          <a:effectLst/>
                          <a:latin typeface="Calibri" panose="020F0502020204030204" pitchFamily="34" charset="0"/>
                        </a:rPr>
                        <a:t>Udupi</a:t>
                      </a: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472133"/>
                  </a:ext>
                </a:extLst>
              </a:tr>
              <a:tr h="173310">
                <a:tc>
                  <a:txBody>
                    <a:bodyPr/>
                    <a:lstStyle/>
                    <a:p>
                      <a:pPr algn="l" fontAlgn="b"/>
                      <a:r>
                        <a:rPr lang="en-IN" sz="1100" b="1" i="0" u="none" strike="noStrike">
                          <a:solidFill>
                            <a:srgbClr val="000000"/>
                          </a:solidFill>
                          <a:effectLst/>
                          <a:latin typeface="Calibri" panose="020F0502020204030204" pitchFamily="34" charset="0"/>
                        </a:rPr>
                        <a:t>Dr.Ramesh Rao</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9448842797</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30"/>
                        </a:rPr>
                        <a:t>rchoukannada@gmail.com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dirty="0" err="1">
                          <a:solidFill>
                            <a:srgbClr val="000000"/>
                          </a:solidFill>
                          <a:effectLst/>
                          <a:latin typeface="Calibri" panose="020F0502020204030204" pitchFamily="34" charset="0"/>
                        </a:rPr>
                        <a:t>UttaraKannada</a:t>
                      </a:r>
                      <a:endParaRPr lang="en-IN" sz="1100" b="1" i="0" u="none" strike="noStrike" dirty="0">
                        <a:solidFill>
                          <a:srgbClr val="000000"/>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106113"/>
                  </a:ext>
                </a:extLst>
              </a:tr>
              <a:tr h="173310">
                <a:tc>
                  <a:txBody>
                    <a:bodyPr/>
                    <a:lstStyle/>
                    <a:p>
                      <a:pPr algn="l" fontAlgn="b"/>
                      <a:r>
                        <a:rPr lang="en-IN" sz="1100" b="1" i="0" u="none" strike="noStrike">
                          <a:solidFill>
                            <a:srgbClr val="000000"/>
                          </a:solidFill>
                          <a:effectLst/>
                          <a:latin typeface="Calibri" panose="020F0502020204030204" pitchFamily="34" charset="0"/>
                        </a:rPr>
                        <a:t>Dr.Mahesh Nagarabetta</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a:solidFill>
                            <a:srgbClr val="000000"/>
                          </a:solidFill>
                          <a:effectLst/>
                          <a:latin typeface="Calibri" panose="020F0502020204030204" pitchFamily="34" charset="0"/>
                        </a:rPr>
                        <a:t>9449843188</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31"/>
                        </a:rPr>
                        <a:t>rchobijapur@gmail.com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none" strike="noStrike" dirty="0">
                          <a:solidFill>
                            <a:srgbClr val="000000"/>
                          </a:solidFill>
                          <a:effectLst/>
                          <a:latin typeface="Calibri" panose="020F0502020204030204" pitchFamily="34" charset="0"/>
                        </a:rPr>
                        <a:t>Vijayapura</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6286676"/>
                  </a:ext>
                </a:extLst>
              </a:tr>
              <a:tr h="173310">
                <a:tc>
                  <a:txBody>
                    <a:bodyPr/>
                    <a:lstStyle/>
                    <a:p>
                      <a:pPr algn="l" fontAlgn="b"/>
                      <a:r>
                        <a:rPr lang="en-IN" sz="1100" b="1" i="0" u="none" strike="noStrike">
                          <a:solidFill>
                            <a:srgbClr val="000000"/>
                          </a:solidFill>
                          <a:effectLst/>
                          <a:latin typeface="Calibri" panose="020F0502020204030204" pitchFamily="34" charset="0"/>
                        </a:rPr>
                        <a:t>Dr.Suryapraksh M Kandkoor</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N" sz="1100" b="1" i="0" u="none" strike="noStrike">
                          <a:solidFill>
                            <a:srgbClr val="000000"/>
                          </a:solidFill>
                          <a:effectLst/>
                          <a:latin typeface="Calibri" panose="020F0502020204030204" pitchFamily="34" charset="0"/>
                        </a:rPr>
                        <a:t>9449843382</a:t>
                      </a: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100" b="1" i="0" u="sng" strike="noStrike">
                          <a:solidFill>
                            <a:srgbClr val="0563C1"/>
                          </a:solidFill>
                          <a:effectLst/>
                          <a:latin typeface="Calibri" panose="020F0502020204030204" pitchFamily="34" charset="0"/>
                          <a:hlinkClick r:id="rId32"/>
                        </a:rPr>
                        <a:t>rchoyadgiri@gmail.com</a:t>
                      </a:r>
                      <a:endParaRPr lang="en-IN" sz="1100" b="1" i="0" u="sng" strike="noStrike">
                        <a:solidFill>
                          <a:srgbClr val="0563C1"/>
                        </a:solidFill>
                        <a:effectLst/>
                        <a:latin typeface="Calibri" panose="020F0502020204030204" pitchFamily="34" charset="0"/>
                      </a:endParaRPr>
                    </a:p>
                  </a:txBody>
                  <a:tcPr marL="6134" marR="6134" marT="61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100" b="1" i="0" u="none" strike="noStrike" dirty="0" err="1">
                          <a:solidFill>
                            <a:srgbClr val="000000"/>
                          </a:solidFill>
                          <a:effectLst/>
                          <a:latin typeface="Calibri" panose="020F0502020204030204" pitchFamily="34" charset="0"/>
                        </a:rPr>
                        <a:t>Yadgir</a:t>
                      </a:r>
                      <a:endParaRPr lang="en-IN" sz="1100" b="1" i="0" u="none" strike="noStrike" dirty="0">
                        <a:solidFill>
                          <a:srgbClr val="000000"/>
                        </a:solidFill>
                        <a:effectLst/>
                        <a:latin typeface="Calibri" panose="020F0502020204030204" pitchFamily="34" charset="0"/>
                      </a:endParaRPr>
                    </a:p>
                  </a:txBody>
                  <a:tcPr marL="6134" marR="6134" marT="61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783177"/>
                  </a:ext>
                </a:extLst>
              </a:tr>
            </a:tbl>
          </a:graphicData>
        </a:graphic>
      </p:graphicFrame>
    </p:spTree>
    <p:extLst>
      <p:ext uri="{BB962C8B-B14F-4D97-AF65-F5344CB8AC3E}">
        <p14:creationId xmlns:p14="http://schemas.microsoft.com/office/powerpoint/2010/main" val="3680447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a:xfrm>
            <a:off x="0" y="0"/>
            <a:ext cx="12192000" cy="816364"/>
          </a:xfrm>
        </p:spPr>
        <p:txBody>
          <a:bodyPr>
            <a:noAutofit/>
          </a:bodyPr>
          <a:lstStyle/>
          <a:p>
            <a:r>
              <a:rPr lang="en-US" dirty="0"/>
              <a:t>COVID-19 Vaccination in Private Hospitals</a:t>
            </a:r>
            <a:endParaRPr lang="en-IN" sz="1400" dirty="0"/>
          </a:p>
        </p:txBody>
      </p:sp>
      <p:sp>
        <p:nvSpPr>
          <p:cNvPr id="6" name="Content Placeholder 5">
            <a:extLst>
              <a:ext uri="{FF2B5EF4-FFF2-40B4-BE49-F238E27FC236}">
                <a16:creationId xmlns:a16="http://schemas.microsoft.com/office/drawing/2014/main" id="{A8C3A496-674B-4AFC-9279-6C5F57620A84}"/>
              </a:ext>
            </a:extLst>
          </p:cNvPr>
          <p:cNvSpPr>
            <a:spLocks noGrp="1"/>
          </p:cNvSpPr>
          <p:nvPr>
            <p:ph idx="1"/>
          </p:nvPr>
        </p:nvSpPr>
        <p:spPr>
          <a:xfrm>
            <a:off x="192088" y="1039769"/>
            <a:ext cx="11827634" cy="5681706"/>
          </a:xfrm>
        </p:spPr>
        <p:txBody>
          <a:bodyPr>
            <a:normAutofit fontScale="92500" lnSpcReduction="20000"/>
          </a:bodyPr>
          <a:lstStyle/>
          <a:p>
            <a:pPr algn="just"/>
            <a:r>
              <a:rPr lang="en-US" dirty="0"/>
              <a:t>While Receiving vaccine: Ensure proper acknowledgement in duplicate:</a:t>
            </a:r>
          </a:p>
          <a:p>
            <a:pPr lvl="1" algn="just"/>
            <a:r>
              <a:rPr lang="en-US" dirty="0"/>
              <a:t> Date Received</a:t>
            </a:r>
          </a:p>
          <a:p>
            <a:pPr lvl="1" algn="just"/>
            <a:r>
              <a:rPr lang="en-US" dirty="0"/>
              <a:t>Vaccine type</a:t>
            </a:r>
          </a:p>
          <a:p>
            <a:pPr lvl="1" algn="just"/>
            <a:r>
              <a:rPr lang="en-US" dirty="0"/>
              <a:t>number of vials handed over</a:t>
            </a:r>
          </a:p>
          <a:p>
            <a:pPr lvl="1" algn="just"/>
            <a:r>
              <a:rPr lang="en-US" dirty="0"/>
              <a:t>batch number and expiry of vaccine</a:t>
            </a:r>
          </a:p>
          <a:p>
            <a:pPr lvl="1" algn="just"/>
            <a:r>
              <a:rPr lang="en-US" dirty="0"/>
              <a:t>Supplied in good cold chain (conditioned ice-packs), receiving person-name, designation, sign, etc.</a:t>
            </a:r>
          </a:p>
          <a:p>
            <a:pPr lvl="1" algn="just"/>
            <a:endParaRPr lang="en-US" dirty="0"/>
          </a:p>
          <a:p>
            <a:pPr algn="just"/>
            <a:r>
              <a:rPr lang="en-US" dirty="0"/>
              <a:t>Private Hospitals for </a:t>
            </a:r>
            <a:r>
              <a:rPr lang="en-US" dirty="0" err="1"/>
              <a:t>Covid</a:t>
            </a:r>
            <a:r>
              <a:rPr lang="en-US" dirty="0"/>
              <a:t> vaccination</a:t>
            </a:r>
          </a:p>
          <a:p>
            <a:pPr lvl="1" algn="just"/>
            <a:r>
              <a:rPr lang="en-US" dirty="0"/>
              <a:t>should have </a:t>
            </a:r>
            <a:r>
              <a:rPr lang="en-US" b="1" dirty="0"/>
              <a:t>adequate space </a:t>
            </a:r>
            <a:r>
              <a:rPr lang="en-US" dirty="0"/>
              <a:t>for each session (3 rooms), 5 members per each team, accordingly can decide sessions per day.</a:t>
            </a:r>
          </a:p>
          <a:p>
            <a:pPr lvl="1" algn="just"/>
            <a:r>
              <a:rPr lang="en-US" dirty="0"/>
              <a:t>Should have </a:t>
            </a:r>
            <a:r>
              <a:rPr lang="en-US" b="1" dirty="0"/>
              <a:t>ILR or refrigerator exclusively for storing vaccines</a:t>
            </a:r>
            <a:r>
              <a:rPr lang="en-US" dirty="0"/>
              <a:t>. With uninterrupted power supply and temperature monitoring</a:t>
            </a:r>
          </a:p>
          <a:p>
            <a:pPr lvl="1" algn="just"/>
            <a:r>
              <a:rPr lang="en-US" dirty="0"/>
              <a:t>Should be trained in AEFI management and reporting.</a:t>
            </a:r>
          </a:p>
          <a:p>
            <a:pPr lvl="1" algn="just"/>
            <a:r>
              <a:rPr lang="en-US" dirty="0"/>
              <a:t>Should have facility to manage and refer AEFI appropriately</a:t>
            </a:r>
          </a:p>
          <a:p>
            <a:pPr lvl="1" algn="just"/>
            <a:r>
              <a:rPr lang="en-US" dirty="0"/>
              <a:t>should vaccinate only through Co-WIN and only to eligible beneficiaries.</a:t>
            </a:r>
          </a:p>
          <a:p>
            <a:pPr lvl="1" algn="just"/>
            <a:r>
              <a:rPr lang="en-US" b="1" dirty="0"/>
              <a:t>All Vaccinations at private health facilities will be charged from March 1</a:t>
            </a:r>
            <a:r>
              <a:rPr lang="en-US" b="1" baseline="30000" dirty="0"/>
              <a:t>st</a:t>
            </a:r>
            <a:endParaRPr lang="en-US" b="1" dirty="0"/>
          </a:p>
          <a:p>
            <a:pPr lvl="1" algn="just"/>
            <a:r>
              <a:rPr lang="en-US" dirty="0"/>
              <a:t>Govt will be providing only vaccine vials to private hospitals (Syringes and other logistics will not be provided)</a:t>
            </a:r>
          </a:p>
        </p:txBody>
      </p:sp>
    </p:spTree>
    <p:extLst>
      <p:ext uri="{BB962C8B-B14F-4D97-AF65-F5344CB8AC3E}">
        <p14:creationId xmlns:p14="http://schemas.microsoft.com/office/powerpoint/2010/main" val="32857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51A8DF-6444-4E39-91A2-55FC8296CFB5}"/>
              </a:ext>
            </a:extLst>
          </p:cNvPr>
          <p:cNvSpPr>
            <a:spLocks noGrp="1"/>
          </p:cNvSpPr>
          <p:nvPr>
            <p:ph idx="1"/>
          </p:nvPr>
        </p:nvSpPr>
        <p:spPr>
          <a:xfrm>
            <a:off x="168930" y="898245"/>
            <a:ext cx="11850792" cy="5823230"/>
          </a:xfrm>
        </p:spPr>
        <p:txBody>
          <a:bodyPr>
            <a:normAutofit/>
          </a:bodyPr>
          <a:lstStyle/>
          <a:p>
            <a:pPr lvl="0"/>
            <a:r>
              <a:rPr lang="en-IN" dirty="0"/>
              <a:t>From 8</a:t>
            </a:r>
            <a:r>
              <a:rPr lang="en-IN" baseline="30000" dirty="0"/>
              <a:t>th</a:t>
            </a:r>
            <a:r>
              <a:rPr lang="en-IN" dirty="0"/>
              <a:t> March 2021 (Monday) onwards, districts should plan sessions at </a:t>
            </a:r>
            <a:endParaRPr lang="en-IN" sz="2400" dirty="0"/>
          </a:p>
          <a:p>
            <a:pPr lvl="1"/>
            <a:r>
              <a:rPr lang="en-IN" dirty="0"/>
              <a:t>All PHCs</a:t>
            </a:r>
            <a:endParaRPr lang="en-IN" sz="2000" dirty="0"/>
          </a:p>
          <a:p>
            <a:pPr lvl="1"/>
            <a:r>
              <a:rPr lang="en-IN" dirty="0"/>
              <a:t>All UPHCs</a:t>
            </a:r>
            <a:endParaRPr lang="en-IN" sz="2000" dirty="0"/>
          </a:p>
          <a:p>
            <a:pPr lvl="1"/>
            <a:r>
              <a:rPr lang="en-IN" dirty="0"/>
              <a:t>All CHCs</a:t>
            </a:r>
          </a:p>
          <a:p>
            <a:pPr lvl="1"/>
            <a:r>
              <a:rPr lang="en-IN" dirty="0"/>
              <a:t>All Taluka hospitals</a:t>
            </a:r>
            <a:endParaRPr lang="en-IN" sz="2000" dirty="0"/>
          </a:p>
          <a:p>
            <a:pPr lvl="1"/>
            <a:r>
              <a:rPr lang="en-IN" dirty="0"/>
              <a:t>All district hospitals</a:t>
            </a:r>
            <a:endParaRPr lang="en-IN" sz="2000" dirty="0"/>
          </a:p>
          <a:p>
            <a:pPr lvl="1"/>
            <a:r>
              <a:rPr lang="en-IN" dirty="0"/>
              <a:t>All Government and private medical colleges</a:t>
            </a:r>
          </a:p>
          <a:p>
            <a:pPr lvl="1"/>
            <a:r>
              <a:rPr lang="en-IN" dirty="0"/>
              <a:t>Selected Private hospitals (who agree to do COVID vaccination)</a:t>
            </a:r>
          </a:p>
          <a:p>
            <a:pPr lvl="1"/>
            <a:endParaRPr lang="en-IN" sz="2000" dirty="0"/>
          </a:p>
          <a:p>
            <a:r>
              <a:rPr lang="en-IN" sz="2400" dirty="0"/>
              <a:t>All CVCs should facilitate vaccination of HCW, FLW also for both first and second doses</a:t>
            </a:r>
          </a:p>
          <a:p>
            <a:endParaRPr lang="en-IN" sz="2400" dirty="0"/>
          </a:p>
          <a:p>
            <a:pPr lvl="0"/>
            <a:r>
              <a:rPr lang="en-IN" dirty="0"/>
              <a:t>Days of Vaccination:</a:t>
            </a:r>
          </a:p>
          <a:p>
            <a:pPr lvl="1"/>
            <a:r>
              <a:rPr lang="en-IN" dirty="0"/>
              <a:t>Can function on all days of week as per feasibility and in co-ordination with District DHO and RCHO</a:t>
            </a:r>
            <a:endParaRPr lang="en-IN" sz="1600" dirty="0"/>
          </a:p>
        </p:txBody>
      </p:sp>
      <p:sp>
        <p:nvSpPr>
          <p:cNvPr id="2" name="Slide Number Placeholder 1">
            <a:extLst>
              <a:ext uri="{FF2B5EF4-FFF2-40B4-BE49-F238E27FC236}">
                <a16:creationId xmlns:a16="http://schemas.microsoft.com/office/drawing/2014/main" id="{E8BB028C-F4CE-46C4-96E7-673FE0211A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267817D-2B2A-4997-9EAA-ED7D687CDC74}"/>
              </a:ext>
            </a:extLst>
          </p:cNvPr>
          <p:cNvSpPr>
            <a:spLocks noGrp="1"/>
          </p:cNvSpPr>
          <p:nvPr>
            <p:ph type="title"/>
          </p:nvPr>
        </p:nvSpPr>
        <p:spPr/>
        <p:txBody>
          <a:bodyPr>
            <a:normAutofit fontScale="90000"/>
          </a:bodyPr>
          <a:lstStyle/>
          <a:p>
            <a:r>
              <a:rPr lang="en-IN" dirty="0"/>
              <a:t>Ramping up COVID-19 vaccination from 8</a:t>
            </a:r>
            <a:r>
              <a:rPr lang="en-IN" baseline="30000" dirty="0"/>
              <a:t>th</a:t>
            </a:r>
            <a:r>
              <a:rPr lang="en-IN" dirty="0"/>
              <a:t> March</a:t>
            </a:r>
          </a:p>
        </p:txBody>
      </p:sp>
    </p:spTree>
    <p:extLst>
      <p:ext uri="{BB962C8B-B14F-4D97-AF65-F5344CB8AC3E}">
        <p14:creationId xmlns:p14="http://schemas.microsoft.com/office/powerpoint/2010/main" val="2705729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51A8DF-6444-4E39-91A2-55FC8296CFB5}"/>
              </a:ext>
            </a:extLst>
          </p:cNvPr>
          <p:cNvSpPr>
            <a:spLocks noGrp="1"/>
          </p:cNvSpPr>
          <p:nvPr>
            <p:ph idx="1"/>
          </p:nvPr>
        </p:nvSpPr>
        <p:spPr>
          <a:xfrm>
            <a:off x="192087" y="908532"/>
            <a:ext cx="11807825" cy="5598285"/>
          </a:xfrm>
        </p:spPr>
        <p:txBody>
          <a:bodyPr>
            <a:normAutofit lnSpcReduction="10000"/>
          </a:bodyPr>
          <a:lstStyle/>
          <a:p>
            <a:pPr lvl="0"/>
            <a:r>
              <a:rPr lang="en-IN" dirty="0"/>
              <a:t>Timings of Session Site:</a:t>
            </a:r>
          </a:p>
          <a:p>
            <a:pPr lvl="1"/>
            <a:r>
              <a:rPr lang="en-IN" dirty="0"/>
              <a:t>All sessions can be scheduled for full day: 10 am to 4 pm</a:t>
            </a:r>
          </a:p>
          <a:p>
            <a:pPr lvl="1"/>
            <a:r>
              <a:rPr lang="en-IN" dirty="0"/>
              <a:t>Flexibility shall be allowed for private hospitals in consultation with district RCHO</a:t>
            </a:r>
          </a:p>
          <a:p>
            <a:pPr marL="457200" lvl="1" indent="0">
              <a:buNone/>
            </a:pPr>
            <a:endParaRPr lang="en-IN" dirty="0"/>
          </a:p>
          <a:p>
            <a:r>
              <a:rPr lang="en-IN" dirty="0"/>
              <a:t>Number of vaccinations per day: (Only indicative- District administration can decide as per feasibility)</a:t>
            </a:r>
          </a:p>
          <a:p>
            <a:pPr lvl="1" algn="just"/>
            <a:r>
              <a:rPr lang="en-IN" dirty="0"/>
              <a:t>Private Hospitals </a:t>
            </a:r>
            <a:r>
              <a:rPr lang="en-IN" dirty="0" err="1"/>
              <a:t>upto</a:t>
            </a:r>
            <a:r>
              <a:rPr lang="en-IN" dirty="0"/>
              <a:t> 200 bedded private hospital- 100 vaccinations per day shall be allowed</a:t>
            </a:r>
          </a:p>
          <a:p>
            <a:pPr lvl="1" algn="just"/>
            <a:r>
              <a:rPr lang="en-IN" dirty="0"/>
              <a:t>Private hospitals above 200 beds- to be decided based on availability of space and dedicated HR for COVID vaccination</a:t>
            </a:r>
          </a:p>
          <a:p>
            <a:pPr lvl="1" algn="just"/>
            <a:endParaRPr lang="en-IN" dirty="0"/>
          </a:p>
          <a:p>
            <a:pPr lvl="0"/>
            <a:r>
              <a:rPr lang="en-IN" dirty="0"/>
              <a:t>Plan for training of all staff </a:t>
            </a:r>
          </a:p>
          <a:p>
            <a:pPr lvl="0"/>
            <a:endParaRPr lang="en-IN" dirty="0"/>
          </a:p>
          <a:p>
            <a:pPr lvl="0"/>
            <a:r>
              <a:rPr lang="en-IN" dirty="0"/>
              <a:t>Plan reorientation meetings for vaccination teams</a:t>
            </a:r>
          </a:p>
          <a:p>
            <a:pPr algn="just"/>
            <a:endParaRPr lang="en-IN" dirty="0"/>
          </a:p>
        </p:txBody>
      </p:sp>
      <p:sp>
        <p:nvSpPr>
          <p:cNvPr id="2" name="Slide Number Placeholder 1">
            <a:extLst>
              <a:ext uri="{FF2B5EF4-FFF2-40B4-BE49-F238E27FC236}">
                <a16:creationId xmlns:a16="http://schemas.microsoft.com/office/drawing/2014/main" id="{E8BB028C-F4CE-46C4-96E7-673FE0211A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267817D-2B2A-4997-9EAA-ED7D687CDC74}"/>
              </a:ext>
            </a:extLst>
          </p:cNvPr>
          <p:cNvSpPr>
            <a:spLocks noGrp="1"/>
          </p:cNvSpPr>
          <p:nvPr>
            <p:ph type="title"/>
          </p:nvPr>
        </p:nvSpPr>
        <p:spPr/>
        <p:txBody>
          <a:bodyPr>
            <a:normAutofit fontScale="90000"/>
          </a:bodyPr>
          <a:lstStyle/>
          <a:p>
            <a:r>
              <a:rPr lang="en-IN" dirty="0"/>
              <a:t>Ramping up COVID-19 vaccination from 8</a:t>
            </a:r>
            <a:r>
              <a:rPr lang="en-IN" baseline="30000" dirty="0"/>
              <a:t>th</a:t>
            </a:r>
            <a:r>
              <a:rPr lang="en-IN" dirty="0"/>
              <a:t> March</a:t>
            </a:r>
          </a:p>
        </p:txBody>
      </p:sp>
    </p:spTree>
    <p:extLst>
      <p:ext uri="{BB962C8B-B14F-4D97-AF65-F5344CB8AC3E}">
        <p14:creationId xmlns:p14="http://schemas.microsoft.com/office/powerpoint/2010/main" val="4255696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51A8DF-6444-4E39-91A2-55FC8296CFB5}"/>
              </a:ext>
            </a:extLst>
          </p:cNvPr>
          <p:cNvSpPr>
            <a:spLocks noGrp="1"/>
          </p:cNvSpPr>
          <p:nvPr>
            <p:ph idx="1"/>
          </p:nvPr>
        </p:nvSpPr>
        <p:spPr>
          <a:xfrm>
            <a:off x="192087" y="908532"/>
            <a:ext cx="11807825" cy="5598285"/>
          </a:xfrm>
        </p:spPr>
        <p:txBody>
          <a:bodyPr>
            <a:normAutofit/>
          </a:bodyPr>
          <a:lstStyle/>
          <a:p>
            <a:pPr lvl="0"/>
            <a:r>
              <a:rPr lang="en-IN" dirty="0"/>
              <a:t>Ensuring physical distancing and COVID appropriate behaviours at session sites</a:t>
            </a:r>
          </a:p>
          <a:p>
            <a:pPr lvl="0"/>
            <a:r>
              <a:rPr lang="en-IN" dirty="0"/>
              <a:t>Crowd management, token system, announcements</a:t>
            </a:r>
          </a:p>
          <a:p>
            <a:pPr lvl="0"/>
            <a:r>
              <a:rPr lang="en-IN" dirty="0"/>
              <a:t>Information desk, directions at hospitals</a:t>
            </a:r>
          </a:p>
          <a:p>
            <a:pPr lvl="0"/>
            <a:r>
              <a:rPr lang="en-IN" dirty="0"/>
              <a:t>Active Mobilisation can also be planned in coming weeks;</a:t>
            </a:r>
          </a:p>
          <a:p>
            <a:pPr lvl="1"/>
            <a:r>
              <a:rPr lang="en-IN" dirty="0"/>
              <a:t>Facilitated cohort mobilisation of elderly and 45 to 59 years with co-morbidity with specific slots or specific days</a:t>
            </a:r>
          </a:p>
          <a:p>
            <a:pPr lvl="1"/>
            <a:r>
              <a:rPr lang="en-IN" dirty="0"/>
              <a:t>Co-ordination with resident welfare associations</a:t>
            </a:r>
          </a:p>
          <a:p>
            <a:pPr lvl="1"/>
            <a:r>
              <a:rPr lang="en-IN" dirty="0"/>
              <a:t>Co-ordination with corporates</a:t>
            </a:r>
          </a:p>
          <a:p>
            <a:pPr lvl="1"/>
            <a:endParaRPr lang="en-IN" dirty="0"/>
          </a:p>
          <a:p>
            <a:r>
              <a:rPr lang="en-IN" dirty="0"/>
              <a:t>Continue vaccination of hospital/facility staff due for first dose and second dose under HCW category</a:t>
            </a:r>
          </a:p>
        </p:txBody>
      </p:sp>
      <p:sp>
        <p:nvSpPr>
          <p:cNvPr id="2" name="Slide Number Placeholder 1">
            <a:extLst>
              <a:ext uri="{FF2B5EF4-FFF2-40B4-BE49-F238E27FC236}">
                <a16:creationId xmlns:a16="http://schemas.microsoft.com/office/drawing/2014/main" id="{E8BB028C-F4CE-46C4-96E7-673FE0211A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267817D-2B2A-4997-9EAA-ED7D687CDC74}"/>
              </a:ext>
            </a:extLst>
          </p:cNvPr>
          <p:cNvSpPr>
            <a:spLocks noGrp="1"/>
          </p:cNvSpPr>
          <p:nvPr>
            <p:ph type="title"/>
          </p:nvPr>
        </p:nvSpPr>
        <p:spPr/>
        <p:txBody>
          <a:bodyPr>
            <a:normAutofit fontScale="90000"/>
          </a:bodyPr>
          <a:lstStyle/>
          <a:p>
            <a:r>
              <a:rPr lang="en-IN" dirty="0"/>
              <a:t>Ramping up COVID-19 vaccination from 8</a:t>
            </a:r>
            <a:r>
              <a:rPr lang="en-IN" baseline="30000" dirty="0"/>
              <a:t>th</a:t>
            </a:r>
            <a:r>
              <a:rPr lang="en-IN" dirty="0"/>
              <a:t> March</a:t>
            </a:r>
          </a:p>
        </p:txBody>
      </p:sp>
    </p:spTree>
    <p:extLst>
      <p:ext uri="{BB962C8B-B14F-4D97-AF65-F5344CB8AC3E}">
        <p14:creationId xmlns:p14="http://schemas.microsoft.com/office/powerpoint/2010/main" val="45322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17277F-9AAC-482C-87CA-151E283D26C4}"/>
              </a:ext>
            </a:extLst>
          </p:cNvPr>
          <p:cNvSpPr>
            <a:spLocks noGrp="1"/>
          </p:cNvSpPr>
          <p:nvPr>
            <p:ph idx="1"/>
          </p:nvPr>
        </p:nvSpPr>
        <p:spPr>
          <a:xfrm>
            <a:off x="192088" y="873515"/>
            <a:ext cx="11748122" cy="5673059"/>
          </a:xfrm>
        </p:spPr>
        <p:txBody>
          <a:bodyPr>
            <a:noAutofit/>
          </a:bodyPr>
          <a:lstStyle/>
          <a:p>
            <a:pPr marL="0" indent="0">
              <a:buNone/>
            </a:pPr>
            <a:r>
              <a:rPr lang="en-IN" b="1" dirty="0"/>
              <a:t>1. </a:t>
            </a:r>
            <a:r>
              <a:rPr lang="en-US" b="1" dirty="0"/>
              <a:t>Reserved Slots</a:t>
            </a:r>
            <a:r>
              <a:rPr lang="en-US" dirty="0"/>
              <a:t> – Further classified as </a:t>
            </a:r>
          </a:p>
          <a:p>
            <a:pPr lvl="2"/>
            <a:endParaRPr lang="en-US" sz="2400" b="1" dirty="0"/>
          </a:p>
          <a:p>
            <a:pPr lvl="1"/>
            <a:r>
              <a:rPr lang="en-US" sz="2800" b="1" dirty="0"/>
              <a:t>Mobilization slots</a:t>
            </a:r>
            <a:r>
              <a:rPr lang="en-US" sz="2800" dirty="0"/>
              <a:t> </a:t>
            </a:r>
            <a:r>
              <a:rPr lang="mr-IN" sz="2800" dirty="0"/>
              <a:t>–</a:t>
            </a:r>
            <a:r>
              <a:rPr lang="en-US" sz="2800" dirty="0"/>
              <a:t> for Facilitated cohort registration</a:t>
            </a:r>
          </a:p>
          <a:p>
            <a:pPr lvl="2"/>
            <a:r>
              <a:rPr lang="en-US" sz="2400" dirty="0"/>
              <a:t>Slots for </a:t>
            </a:r>
            <a:r>
              <a:rPr lang="en-US" sz="2400" u="sng" dirty="0"/>
              <a:t>on-site registration, appointment, verification and vaccination</a:t>
            </a:r>
            <a:r>
              <a:rPr lang="en-US" sz="2400" dirty="0"/>
              <a:t> (all on-site on the same day). </a:t>
            </a:r>
          </a:p>
          <a:p>
            <a:pPr lvl="2"/>
            <a:r>
              <a:rPr lang="en-US" sz="2400" dirty="0"/>
              <a:t>No need for pre-registering beneficiaries through online interface</a:t>
            </a:r>
          </a:p>
          <a:p>
            <a:pPr lvl="2"/>
            <a:endParaRPr lang="en-US" sz="2400" b="1" dirty="0"/>
          </a:p>
          <a:p>
            <a:pPr lvl="1"/>
            <a:r>
              <a:rPr lang="en-US" sz="2800" b="1" dirty="0"/>
              <a:t>Slots reserved for 2</a:t>
            </a:r>
            <a:r>
              <a:rPr lang="en-US" sz="2800" b="1" baseline="30000" dirty="0"/>
              <a:t>nd</a:t>
            </a:r>
            <a:r>
              <a:rPr lang="en-US" sz="2800" b="1" dirty="0"/>
              <a:t> dose </a:t>
            </a:r>
          </a:p>
          <a:p>
            <a:pPr lvl="2"/>
            <a:r>
              <a:rPr lang="en-US" sz="2400" dirty="0"/>
              <a:t>Who have </a:t>
            </a:r>
            <a:r>
              <a:rPr lang="en-US" sz="2400" u="sng" dirty="0"/>
              <a:t>already received 1st dose</a:t>
            </a:r>
            <a:r>
              <a:rPr lang="en-US" sz="2400" dirty="0"/>
              <a:t>, including HCWs, FLWs and citizens, at a CVC.</a:t>
            </a:r>
          </a:p>
          <a:p>
            <a:pPr lvl="2"/>
            <a:r>
              <a:rPr lang="en-US" sz="2400" dirty="0"/>
              <a:t>Will be populated by COWIN System</a:t>
            </a:r>
          </a:p>
          <a:p>
            <a:pPr marL="0" indent="0">
              <a:buNone/>
            </a:pPr>
            <a:endParaRPr lang="en-US" sz="2400" dirty="0"/>
          </a:p>
          <a:p>
            <a:pPr marL="0" indent="0">
              <a:buNone/>
            </a:pPr>
            <a:r>
              <a:rPr lang="en-US" sz="2400" b="1" dirty="0"/>
              <a:t>2. </a:t>
            </a:r>
            <a:r>
              <a:rPr lang="en-US" b="1" dirty="0"/>
              <a:t>Open slots</a:t>
            </a:r>
            <a:r>
              <a:rPr lang="en-US" dirty="0"/>
              <a:t> </a:t>
            </a:r>
            <a:r>
              <a:rPr lang="mr-IN" dirty="0"/>
              <a:t>–</a:t>
            </a:r>
            <a:r>
              <a:rPr lang="en-US" dirty="0"/>
              <a:t> for </a:t>
            </a:r>
            <a:r>
              <a:rPr lang="en-US" b="1" dirty="0"/>
              <a:t>online registration </a:t>
            </a:r>
            <a:r>
              <a:rPr lang="en-US" dirty="0"/>
              <a:t>and appointments</a:t>
            </a:r>
          </a:p>
          <a:p>
            <a:pPr lvl="2"/>
            <a:r>
              <a:rPr lang="en-US" sz="2400" b="1" dirty="0"/>
              <a:t>Open Slots = (Total Capacity – Reserved Slots)</a:t>
            </a:r>
          </a:p>
          <a:p>
            <a:pPr lvl="2"/>
            <a:endParaRPr lang="en-US" sz="2400" b="1" dirty="0"/>
          </a:p>
          <a:p>
            <a:pPr lvl="2"/>
            <a:endParaRPr lang="en-US" sz="2400" b="1" dirty="0"/>
          </a:p>
        </p:txBody>
      </p:sp>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p:txBody>
          <a:bodyPr>
            <a:normAutofit fontScale="90000"/>
          </a:bodyPr>
          <a:lstStyle/>
          <a:p>
            <a:r>
              <a:rPr lang="en-IN" dirty="0"/>
              <a:t>TERMS &amp; DEFINITIONS </a:t>
            </a:r>
            <a:r>
              <a:rPr lang="mr-IN" dirty="0"/>
              <a:t>–</a:t>
            </a:r>
            <a:r>
              <a:rPr lang="en-IN" dirty="0"/>
              <a:t> Vaccination slots</a:t>
            </a:r>
          </a:p>
        </p:txBody>
      </p:sp>
    </p:spTree>
    <p:extLst>
      <p:ext uri="{BB962C8B-B14F-4D97-AF65-F5344CB8AC3E}">
        <p14:creationId xmlns:p14="http://schemas.microsoft.com/office/powerpoint/2010/main" val="1524211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p:txBody>
          <a:bodyPr>
            <a:noAutofit/>
          </a:bodyPr>
          <a:lstStyle/>
          <a:p>
            <a:r>
              <a:rPr lang="en-US" sz="3600" dirty="0"/>
              <a:t>Documents Required</a:t>
            </a:r>
            <a:endParaRPr lang="en-IN" sz="2000" dirty="0"/>
          </a:p>
        </p:txBody>
      </p:sp>
      <p:sp>
        <p:nvSpPr>
          <p:cNvPr id="6" name="Content Placeholder 5">
            <a:extLst>
              <a:ext uri="{FF2B5EF4-FFF2-40B4-BE49-F238E27FC236}">
                <a16:creationId xmlns:a16="http://schemas.microsoft.com/office/drawing/2014/main" id="{D89E4A97-55BD-43A6-880A-F3C74D0BCF43}"/>
              </a:ext>
            </a:extLst>
          </p:cNvPr>
          <p:cNvSpPr>
            <a:spLocks noGrp="1"/>
          </p:cNvSpPr>
          <p:nvPr>
            <p:ph idx="1"/>
          </p:nvPr>
        </p:nvSpPr>
        <p:spPr>
          <a:xfrm>
            <a:off x="203200" y="951346"/>
            <a:ext cx="11785600" cy="5770129"/>
          </a:xfrm>
        </p:spPr>
        <p:txBody>
          <a:bodyPr>
            <a:normAutofit fontScale="77500" lnSpcReduction="20000"/>
          </a:bodyPr>
          <a:lstStyle/>
          <a:p>
            <a:r>
              <a:rPr lang="en-US" sz="3800" dirty="0"/>
              <a:t>All beneficiaries, regardless of the mode of access, must be advised to carry the following </a:t>
            </a:r>
            <a:r>
              <a:rPr lang="mr-IN" sz="3800" dirty="0"/>
              <a:t>–</a:t>
            </a:r>
            <a:r>
              <a:rPr lang="en-US" sz="3800" dirty="0"/>
              <a:t> may be suitably publicized too.</a:t>
            </a:r>
          </a:p>
          <a:p>
            <a:pPr marL="1428750" lvl="2" indent="-514350">
              <a:buFont typeface="+mj-lt"/>
              <a:buAutoNum type="arabicPeriod"/>
            </a:pPr>
            <a:r>
              <a:rPr lang="en-US" sz="3000" dirty="0"/>
              <a:t>Aadhar Card; or any one of 7 valid photo ID</a:t>
            </a:r>
          </a:p>
          <a:p>
            <a:pPr marL="1428750" lvl="2" indent="-514350">
              <a:buFont typeface="+mj-lt"/>
              <a:buAutoNum type="arabicPeriod"/>
            </a:pPr>
            <a:r>
              <a:rPr lang="en-US" sz="3000" dirty="0"/>
              <a:t>Certificate of comorbidity for citizens in age group of 45 years to 59 years- signed by Registered Medical Practitioner in prescribed Annexure 1B</a:t>
            </a:r>
          </a:p>
          <a:p>
            <a:pPr marL="1428750" lvl="2" indent="-514350">
              <a:buFont typeface="+mj-lt"/>
              <a:buAutoNum type="arabicPeriod"/>
            </a:pPr>
            <a:r>
              <a:rPr lang="en-US" sz="3000" dirty="0"/>
              <a:t>Employment certificate/ Official Identity Card – (either but with photo) for HCWs and FLWs. (as per </a:t>
            </a:r>
            <a:r>
              <a:rPr lang="en-US" sz="3000" dirty="0" err="1"/>
              <a:t>MoHFW</a:t>
            </a:r>
            <a:r>
              <a:rPr lang="en-US" sz="3000" dirty="0"/>
              <a:t> guidelines irrespective of age or co-morbidity)</a:t>
            </a:r>
          </a:p>
          <a:p>
            <a:pPr lvl="2"/>
            <a:endParaRPr lang="en-US" sz="3000" dirty="0"/>
          </a:p>
          <a:p>
            <a:r>
              <a:rPr lang="en-US" sz="3800" dirty="0"/>
              <a:t>The Photo ID card specified at the time of registration in case of online registration. (Any one of following Photo ID with age/DOB can be accepted)</a:t>
            </a:r>
            <a:endParaRPr lang="en-US" sz="3600" dirty="0"/>
          </a:p>
          <a:p>
            <a:pPr lvl="2"/>
            <a:r>
              <a:rPr lang="en-US" sz="3200" dirty="0"/>
              <a:t>Aadhar card</a:t>
            </a:r>
          </a:p>
          <a:p>
            <a:pPr lvl="2"/>
            <a:r>
              <a:rPr lang="en-US" sz="3200" dirty="0"/>
              <a:t>Election ID (EPIC)</a:t>
            </a:r>
          </a:p>
          <a:p>
            <a:pPr lvl="2"/>
            <a:r>
              <a:rPr lang="en-US" sz="3200" dirty="0"/>
              <a:t>Passport</a:t>
            </a:r>
          </a:p>
          <a:p>
            <a:pPr lvl="2"/>
            <a:r>
              <a:rPr lang="en-US" sz="3200" dirty="0"/>
              <a:t>Driving License</a:t>
            </a:r>
          </a:p>
          <a:p>
            <a:pPr lvl="2"/>
            <a:r>
              <a:rPr lang="en-US" sz="3200" dirty="0"/>
              <a:t>PAN</a:t>
            </a:r>
          </a:p>
          <a:p>
            <a:pPr lvl="2"/>
            <a:r>
              <a:rPr lang="en-US" sz="3200" dirty="0"/>
              <a:t>NPR smart card</a:t>
            </a:r>
          </a:p>
          <a:p>
            <a:pPr lvl="2"/>
            <a:r>
              <a:rPr lang="en-US" sz="3200" dirty="0"/>
              <a:t>Pension document with photograph</a:t>
            </a:r>
            <a:endParaRPr lang="en-IN" sz="3200" dirty="0"/>
          </a:p>
        </p:txBody>
      </p:sp>
    </p:spTree>
    <p:extLst>
      <p:ext uri="{BB962C8B-B14F-4D97-AF65-F5344CB8AC3E}">
        <p14:creationId xmlns:p14="http://schemas.microsoft.com/office/powerpoint/2010/main" val="59963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a:xfrm>
            <a:off x="0" y="0"/>
            <a:ext cx="12192000" cy="816364"/>
          </a:xfrm>
        </p:spPr>
        <p:txBody>
          <a:bodyPr>
            <a:noAutofit/>
          </a:bodyPr>
          <a:lstStyle/>
          <a:p>
            <a:r>
              <a:rPr lang="en-US" dirty="0"/>
              <a:t>Verification, vaccination and certification</a:t>
            </a:r>
            <a:endParaRPr lang="en-IN" sz="1400" dirty="0"/>
          </a:p>
        </p:txBody>
      </p:sp>
      <p:sp>
        <p:nvSpPr>
          <p:cNvPr id="6" name="Content Placeholder 5">
            <a:extLst>
              <a:ext uri="{FF2B5EF4-FFF2-40B4-BE49-F238E27FC236}">
                <a16:creationId xmlns:a16="http://schemas.microsoft.com/office/drawing/2014/main" id="{A8C3A496-674B-4AFC-9279-6C5F57620A84}"/>
              </a:ext>
            </a:extLst>
          </p:cNvPr>
          <p:cNvSpPr>
            <a:spLocks noGrp="1"/>
          </p:cNvSpPr>
          <p:nvPr>
            <p:ph idx="1"/>
          </p:nvPr>
        </p:nvSpPr>
        <p:spPr>
          <a:xfrm>
            <a:off x="192087" y="890555"/>
            <a:ext cx="11807825" cy="5854301"/>
          </a:xfrm>
        </p:spPr>
        <p:txBody>
          <a:bodyPr>
            <a:normAutofit fontScale="55000" lnSpcReduction="20000"/>
          </a:bodyPr>
          <a:lstStyle/>
          <a:p>
            <a:r>
              <a:rPr lang="en-US" sz="3800" dirty="0"/>
              <a:t>Three types of credentials for each Health facility</a:t>
            </a:r>
          </a:p>
          <a:p>
            <a:pPr lvl="1"/>
            <a:r>
              <a:rPr lang="en-US" sz="3400" dirty="0"/>
              <a:t>Manager</a:t>
            </a:r>
          </a:p>
          <a:p>
            <a:pPr lvl="1"/>
            <a:r>
              <a:rPr lang="en-US" sz="3400" dirty="0"/>
              <a:t>Verifier</a:t>
            </a:r>
          </a:p>
          <a:p>
            <a:pPr lvl="1"/>
            <a:r>
              <a:rPr lang="en-US" sz="3400" dirty="0"/>
              <a:t>Vaccinator </a:t>
            </a:r>
          </a:p>
          <a:p>
            <a:endParaRPr lang="en-US" sz="3800" dirty="0"/>
          </a:p>
          <a:p>
            <a:r>
              <a:rPr lang="en-US" sz="3800" dirty="0"/>
              <a:t>Multiple Verifiers and Vaccinators can be assigned for a session at the CVC.</a:t>
            </a:r>
          </a:p>
          <a:p>
            <a:endParaRPr lang="en-US" sz="3800" dirty="0"/>
          </a:p>
          <a:p>
            <a:r>
              <a:rPr lang="en-US" sz="3800" dirty="0"/>
              <a:t>The full list of beneficiaries, as available in COWIN, will be visible to all verifiers and vaccinators designated for a session, i.e. all verifiers and vaccinators will work on the same full list.</a:t>
            </a:r>
          </a:p>
          <a:p>
            <a:endParaRPr lang="en-US" sz="3800" dirty="0"/>
          </a:p>
          <a:p>
            <a:r>
              <a:rPr lang="en-US" sz="3800" dirty="0"/>
              <a:t>Verification will be done by Verifier (Vaccination Officer 2).</a:t>
            </a:r>
          </a:p>
          <a:p>
            <a:endParaRPr lang="en-US" sz="3800" dirty="0"/>
          </a:p>
          <a:p>
            <a:r>
              <a:rPr lang="en-US" sz="3800" dirty="0"/>
              <a:t>Verification of eligibility and identity of beneficiary at a CVC will preferably be done using Aadhar. </a:t>
            </a:r>
          </a:p>
          <a:p>
            <a:endParaRPr lang="en-US" sz="3800" dirty="0"/>
          </a:p>
          <a:p>
            <a:r>
              <a:rPr lang="en-US" sz="3800" dirty="0"/>
              <a:t>In case Aadhar authentication is not possible at a CVC for any reason, the Verifier will verify the identity and eligibility of the beneficiary from the photo ID Card brought by the beneficiary</a:t>
            </a:r>
          </a:p>
        </p:txBody>
      </p:sp>
    </p:spTree>
    <p:extLst>
      <p:ext uri="{BB962C8B-B14F-4D97-AF65-F5344CB8AC3E}">
        <p14:creationId xmlns:p14="http://schemas.microsoft.com/office/powerpoint/2010/main" val="338390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a:xfrm>
            <a:off x="0" y="0"/>
            <a:ext cx="12192000" cy="816364"/>
          </a:xfrm>
        </p:spPr>
        <p:txBody>
          <a:bodyPr>
            <a:noAutofit/>
          </a:bodyPr>
          <a:lstStyle/>
          <a:p>
            <a:r>
              <a:rPr lang="en-US" dirty="0"/>
              <a:t>Verification, vaccination and certification</a:t>
            </a:r>
            <a:endParaRPr lang="en-IN" sz="1400" dirty="0"/>
          </a:p>
        </p:txBody>
      </p:sp>
      <p:sp>
        <p:nvSpPr>
          <p:cNvPr id="6" name="Content Placeholder 5">
            <a:extLst>
              <a:ext uri="{FF2B5EF4-FFF2-40B4-BE49-F238E27FC236}">
                <a16:creationId xmlns:a16="http://schemas.microsoft.com/office/drawing/2014/main" id="{A8C3A496-674B-4AFC-9279-6C5F57620A84}"/>
              </a:ext>
            </a:extLst>
          </p:cNvPr>
          <p:cNvSpPr>
            <a:spLocks noGrp="1"/>
          </p:cNvSpPr>
          <p:nvPr>
            <p:ph idx="1"/>
          </p:nvPr>
        </p:nvSpPr>
        <p:spPr>
          <a:xfrm>
            <a:off x="192087" y="890555"/>
            <a:ext cx="11807825" cy="5854301"/>
          </a:xfrm>
        </p:spPr>
        <p:txBody>
          <a:bodyPr>
            <a:normAutofit fontScale="92500" lnSpcReduction="20000"/>
          </a:bodyPr>
          <a:lstStyle/>
          <a:p>
            <a:pPr marL="0" indent="0" algn="ctr">
              <a:buNone/>
            </a:pPr>
            <a:r>
              <a:rPr lang="en-US" sz="3800" b="1" dirty="0"/>
              <a:t>MADATORY TO ENSURE BY ALL</a:t>
            </a:r>
          </a:p>
          <a:p>
            <a:pPr algn="just"/>
            <a:r>
              <a:rPr lang="en-US" sz="3800" b="1" dirty="0">
                <a:solidFill>
                  <a:srgbClr val="FF0000"/>
                </a:solidFill>
              </a:rPr>
              <a:t>If the identity and eligibility of a beneficiary is established upon verification, the beneficiary will be vaccinated and his/her vaccination status will be updated, else the “beneficiary will not be vaccinated”.  </a:t>
            </a:r>
          </a:p>
          <a:p>
            <a:pPr algn="just"/>
            <a:endParaRPr lang="en-US" sz="3800" b="1" dirty="0">
              <a:solidFill>
                <a:srgbClr val="FF0000"/>
              </a:solidFill>
            </a:endParaRPr>
          </a:p>
          <a:p>
            <a:pPr algn="just"/>
            <a:r>
              <a:rPr lang="en-US" sz="3800" b="1" dirty="0">
                <a:solidFill>
                  <a:srgbClr val="FF0000"/>
                </a:solidFill>
              </a:rPr>
              <a:t>All Vaccination Events must be recorded in real time through the CO-WIN Vaccinator Module.</a:t>
            </a:r>
          </a:p>
          <a:p>
            <a:pPr algn="just"/>
            <a:endParaRPr lang="en-US" sz="3800" b="1" dirty="0">
              <a:solidFill>
                <a:srgbClr val="FF0000"/>
              </a:solidFill>
            </a:endParaRPr>
          </a:p>
          <a:p>
            <a:pPr algn="just"/>
            <a:r>
              <a:rPr lang="en-US" sz="3800" dirty="0"/>
              <a:t>No offline vaccination shall be done. No facility for backlog entry henceforth.</a:t>
            </a:r>
          </a:p>
          <a:p>
            <a:pPr algn="just"/>
            <a:endParaRPr lang="en-US" sz="3800" dirty="0"/>
          </a:p>
          <a:p>
            <a:pPr algn="just"/>
            <a:r>
              <a:rPr lang="en-US" sz="3800" dirty="0"/>
              <a:t>Strictly ensure vaccination of eligible beneficiaries only</a:t>
            </a:r>
          </a:p>
          <a:p>
            <a:endParaRPr lang="en-IN" sz="3200" b="1" dirty="0"/>
          </a:p>
        </p:txBody>
      </p:sp>
    </p:spTree>
    <p:extLst>
      <p:ext uri="{BB962C8B-B14F-4D97-AF65-F5344CB8AC3E}">
        <p14:creationId xmlns:p14="http://schemas.microsoft.com/office/powerpoint/2010/main" val="188564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B76027-914F-4864-98E1-D989CE32454D}"/>
              </a:ext>
            </a:extLst>
          </p:cNvPr>
          <p:cNvPicPr>
            <a:picLocks noChangeAspect="1"/>
          </p:cNvPicPr>
          <p:nvPr/>
        </p:nvPicPr>
        <p:blipFill>
          <a:blip r:embed="rId2">
            <a:extLst>
              <a:ext uri="{28A0092B-C50C-407E-A947-70E740481C1C}">
                <a14:useLocalDpi xmlns:a14="http://schemas.microsoft.com/office/drawing/2010/main" val="0"/>
              </a:ext>
            </a:extLst>
          </a:blip>
          <a:srcRect t="3125" b="3125"/>
          <a:stretch/>
        </p:blipFill>
        <p:spPr>
          <a:xfrm>
            <a:off x="0" y="0"/>
            <a:ext cx="12192002" cy="6858000"/>
          </a:xfrm>
          <a:prstGeom prst="rect">
            <a:avLst/>
          </a:prstGeom>
        </p:spPr>
      </p:pic>
      <p:pic>
        <p:nvPicPr>
          <p:cNvPr id="12" name="Picture 11">
            <a:extLst>
              <a:ext uri="{FF2B5EF4-FFF2-40B4-BE49-F238E27FC236}">
                <a16:creationId xmlns:a16="http://schemas.microsoft.com/office/drawing/2014/main" id="{91B5E8AC-C98C-4914-B1F8-62844C713383}"/>
              </a:ext>
            </a:extLst>
          </p:cNvPr>
          <p:cNvPicPr>
            <a:picLocks noChangeAspect="1"/>
          </p:cNvPicPr>
          <p:nvPr/>
        </p:nvPicPr>
        <p:blipFill rotWithShape="1">
          <a:blip r:embed="rId3">
            <a:extLst>
              <a:ext uri="{28A0092B-C50C-407E-A947-70E740481C1C}">
                <a14:useLocalDpi xmlns:a14="http://schemas.microsoft.com/office/drawing/2010/main" val="0"/>
              </a:ext>
            </a:extLst>
          </a:blip>
          <a:srcRect b="56033"/>
          <a:stretch/>
        </p:blipFill>
        <p:spPr>
          <a:xfrm>
            <a:off x="20466" y="5342130"/>
            <a:ext cx="12178357" cy="1544946"/>
          </a:xfrm>
          <a:prstGeom prst="rect">
            <a:avLst/>
          </a:prstGeom>
        </p:spPr>
      </p:pic>
      <p:sp>
        <p:nvSpPr>
          <p:cNvPr id="16" name="Google Shape;10;p2">
            <a:extLst>
              <a:ext uri="{FF2B5EF4-FFF2-40B4-BE49-F238E27FC236}">
                <a16:creationId xmlns:a16="http://schemas.microsoft.com/office/drawing/2014/main" id="{6129BD12-9D05-4DA4-861F-BA97631FF7CA}"/>
              </a:ext>
            </a:extLst>
          </p:cNvPr>
          <p:cNvSpPr/>
          <p:nvPr/>
        </p:nvSpPr>
        <p:spPr>
          <a:xfrm>
            <a:off x="-6821" y="0"/>
            <a:ext cx="12191999" cy="6887076"/>
          </a:xfrm>
          <a:prstGeom prst="rect">
            <a:avLst/>
          </a:prstGeom>
          <a:gradFill>
            <a:gsLst>
              <a:gs pos="0">
                <a:srgbClr val="FFFFFF">
                  <a:alpha val="0"/>
                  <a:alpha val="46370"/>
                </a:srgbClr>
              </a:gs>
              <a:gs pos="50000">
                <a:srgbClr val="FFFFFF">
                  <a:alpha val="0"/>
                  <a:alpha val="46370"/>
                </a:srgbClr>
              </a:gs>
              <a:gs pos="100000">
                <a:schemeClr val="lt1">
                  <a:alpha val="4637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직사각형 5">
            <a:extLst>
              <a:ext uri="{FF2B5EF4-FFF2-40B4-BE49-F238E27FC236}">
                <a16:creationId xmlns:a16="http://schemas.microsoft.com/office/drawing/2014/main" id="{DAAE38B5-85A0-4A3A-8B6C-0FCE6864343D}"/>
              </a:ext>
            </a:extLst>
          </p:cNvPr>
          <p:cNvSpPr/>
          <p:nvPr/>
        </p:nvSpPr>
        <p:spPr>
          <a:xfrm>
            <a:off x="443755" y="1459816"/>
            <a:ext cx="8328105" cy="1267958"/>
          </a:xfrm>
          <a:prstGeom prst="rect">
            <a:avLst/>
          </a:prstGeom>
          <a:noFill/>
        </p:spPr>
        <p:txBody>
          <a:bodyPr lIns="0" anchor="ctr"/>
          <a:lstStyle/>
          <a:p>
            <a:r>
              <a:rPr lang="en-US" altLang="ko-KR" sz="3500" b="1" dirty="0">
                <a:cs typeface="Arial" pitchFamily="34" charset="0"/>
              </a:rPr>
              <a:t>Vaccination Session,</a:t>
            </a:r>
          </a:p>
          <a:p>
            <a:r>
              <a:rPr lang="en-US" altLang="ko-KR" sz="3500" b="1" dirty="0">
                <a:cs typeface="Arial" pitchFamily="34" charset="0"/>
              </a:rPr>
              <a:t>Vaccine Cold Chain &amp; Immunization Waste Management at Session Sites</a:t>
            </a:r>
          </a:p>
        </p:txBody>
      </p:sp>
      <p:sp>
        <p:nvSpPr>
          <p:cNvPr id="22" name="Rectangle 21">
            <a:extLst>
              <a:ext uri="{FF2B5EF4-FFF2-40B4-BE49-F238E27FC236}">
                <a16:creationId xmlns:a16="http://schemas.microsoft.com/office/drawing/2014/main" id="{735EA42B-9FA6-4B8E-8EE5-90E59D5C727A}"/>
              </a:ext>
            </a:extLst>
          </p:cNvPr>
          <p:cNvSpPr/>
          <p:nvPr/>
        </p:nvSpPr>
        <p:spPr>
          <a:xfrm>
            <a:off x="-6821" y="1641675"/>
            <a:ext cx="311621" cy="90424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3" name="Picture 22">
            <a:extLst>
              <a:ext uri="{FF2B5EF4-FFF2-40B4-BE49-F238E27FC236}">
                <a16:creationId xmlns:a16="http://schemas.microsoft.com/office/drawing/2014/main" id="{396EE485-8726-48CB-8A94-1FDB80487817}"/>
              </a:ext>
            </a:extLst>
          </p:cNvPr>
          <p:cNvPicPr>
            <a:picLocks noChangeAspect="1"/>
          </p:cNvPicPr>
          <p:nvPr/>
        </p:nvPicPr>
        <p:blipFill>
          <a:blip r:embed="rId4"/>
          <a:stretch>
            <a:fillRect/>
          </a:stretch>
        </p:blipFill>
        <p:spPr>
          <a:xfrm>
            <a:off x="11319499" y="292931"/>
            <a:ext cx="663334" cy="514789"/>
          </a:xfrm>
          <a:prstGeom prst="rect">
            <a:avLst/>
          </a:prstGeom>
        </p:spPr>
      </p:pic>
      <p:grpSp>
        <p:nvGrpSpPr>
          <p:cNvPr id="24" name="Group 23">
            <a:extLst>
              <a:ext uri="{FF2B5EF4-FFF2-40B4-BE49-F238E27FC236}">
                <a16:creationId xmlns:a16="http://schemas.microsoft.com/office/drawing/2014/main" id="{73E96031-D23B-4F6A-9965-CDAF7F9F1C2D}"/>
              </a:ext>
            </a:extLst>
          </p:cNvPr>
          <p:cNvGrpSpPr/>
          <p:nvPr/>
        </p:nvGrpSpPr>
        <p:grpSpPr>
          <a:xfrm>
            <a:off x="6533473" y="5638800"/>
            <a:ext cx="5449360" cy="926269"/>
            <a:chOff x="6223881" y="5660721"/>
            <a:chExt cx="5758952" cy="978893"/>
          </a:xfrm>
        </p:grpSpPr>
        <p:pic>
          <p:nvPicPr>
            <p:cNvPr id="25" name="Picture 24">
              <a:extLst>
                <a:ext uri="{FF2B5EF4-FFF2-40B4-BE49-F238E27FC236}">
                  <a16:creationId xmlns:a16="http://schemas.microsoft.com/office/drawing/2014/main" id="{08968004-5F5C-40F8-8F6B-E7A26DE7FE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3881" y="5660722"/>
              <a:ext cx="3424107" cy="978892"/>
            </a:xfrm>
            <a:prstGeom prst="rect">
              <a:avLst/>
            </a:prstGeom>
          </p:spPr>
        </p:pic>
        <p:pic>
          <p:nvPicPr>
            <p:cNvPr id="26" name="Picture 25">
              <a:extLst>
                <a:ext uri="{FF2B5EF4-FFF2-40B4-BE49-F238E27FC236}">
                  <a16:creationId xmlns:a16="http://schemas.microsoft.com/office/drawing/2014/main" id="{226BF796-1DD3-4295-A8B8-4349273D18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33275" y="5660721"/>
              <a:ext cx="2149558" cy="978891"/>
            </a:xfrm>
            <a:prstGeom prst="rect">
              <a:avLst/>
            </a:prstGeom>
          </p:spPr>
        </p:pic>
      </p:grpSp>
    </p:spTree>
    <p:extLst>
      <p:ext uri="{BB962C8B-B14F-4D97-AF65-F5344CB8AC3E}">
        <p14:creationId xmlns:p14="http://schemas.microsoft.com/office/powerpoint/2010/main" val="23539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555975-7CEC-4B50-A816-2BDA8850C6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AE3E167-9D26-4F6E-8771-96C63954EC79}"/>
              </a:ext>
            </a:extLst>
          </p:cNvPr>
          <p:cNvSpPr>
            <a:spLocks noGrp="1"/>
          </p:cNvSpPr>
          <p:nvPr>
            <p:ph type="title"/>
          </p:nvPr>
        </p:nvSpPr>
        <p:spPr/>
        <p:txBody>
          <a:bodyPr>
            <a:normAutofit fontScale="90000"/>
          </a:bodyPr>
          <a:lstStyle/>
          <a:p>
            <a:r>
              <a:rPr lang="en-US" dirty="0"/>
              <a:t>COVID-19 vaccine doses administered </a:t>
            </a:r>
            <a:r>
              <a:rPr lang="en-US" sz="3100" dirty="0"/>
              <a:t>as on 4</a:t>
            </a:r>
            <a:r>
              <a:rPr lang="en-US" sz="3100" baseline="30000" dirty="0"/>
              <a:t>th</a:t>
            </a:r>
            <a:r>
              <a:rPr lang="en-US" sz="3100" dirty="0"/>
              <a:t> March 2021</a:t>
            </a:r>
          </a:p>
        </p:txBody>
      </p:sp>
      <p:graphicFrame>
        <p:nvGraphicFramePr>
          <p:cNvPr id="6" name="Table 5">
            <a:extLst>
              <a:ext uri="{FF2B5EF4-FFF2-40B4-BE49-F238E27FC236}">
                <a16:creationId xmlns:a16="http://schemas.microsoft.com/office/drawing/2014/main" id="{D16876B1-B0F6-4857-8A2B-9E20CFBE76CB}"/>
              </a:ext>
            </a:extLst>
          </p:cNvPr>
          <p:cNvGraphicFramePr>
            <a:graphicFrameLocks noGrp="1"/>
          </p:cNvGraphicFramePr>
          <p:nvPr>
            <p:extLst>
              <p:ext uri="{D42A27DB-BD31-4B8C-83A1-F6EECF244321}">
                <p14:modId xmlns:p14="http://schemas.microsoft.com/office/powerpoint/2010/main" val="1237724927"/>
              </p:ext>
            </p:extLst>
          </p:nvPr>
        </p:nvGraphicFramePr>
        <p:xfrm>
          <a:off x="147089" y="1849527"/>
          <a:ext cx="11897822" cy="3159795"/>
        </p:xfrm>
        <a:graphic>
          <a:graphicData uri="http://schemas.openxmlformats.org/drawingml/2006/table">
            <a:tbl>
              <a:tblPr firstRow="1" bandRow="1">
                <a:tableStyleId>{5C22544A-7EE6-4342-B048-85BDC9FD1C3A}</a:tableStyleId>
              </a:tblPr>
              <a:tblGrid>
                <a:gridCol w="1269578">
                  <a:extLst>
                    <a:ext uri="{9D8B030D-6E8A-4147-A177-3AD203B41FA5}">
                      <a16:colId xmlns:a16="http://schemas.microsoft.com/office/drawing/2014/main" val="1738538384"/>
                    </a:ext>
                  </a:extLst>
                </a:gridCol>
                <a:gridCol w="1219200">
                  <a:extLst>
                    <a:ext uri="{9D8B030D-6E8A-4147-A177-3AD203B41FA5}">
                      <a16:colId xmlns:a16="http://schemas.microsoft.com/office/drawing/2014/main" val="2712803680"/>
                    </a:ext>
                  </a:extLst>
                </a:gridCol>
                <a:gridCol w="1139687">
                  <a:extLst>
                    <a:ext uri="{9D8B030D-6E8A-4147-A177-3AD203B41FA5}">
                      <a16:colId xmlns:a16="http://schemas.microsoft.com/office/drawing/2014/main" val="4283668341"/>
                    </a:ext>
                  </a:extLst>
                </a:gridCol>
                <a:gridCol w="1179444">
                  <a:extLst>
                    <a:ext uri="{9D8B030D-6E8A-4147-A177-3AD203B41FA5}">
                      <a16:colId xmlns:a16="http://schemas.microsoft.com/office/drawing/2014/main" val="2126469307"/>
                    </a:ext>
                  </a:extLst>
                </a:gridCol>
                <a:gridCol w="1219200">
                  <a:extLst>
                    <a:ext uri="{9D8B030D-6E8A-4147-A177-3AD203B41FA5}">
                      <a16:colId xmlns:a16="http://schemas.microsoft.com/office/drawing/2014/main" val="2579909243"/>
                    </a:ext>
                  </a:extLst>
                </a:gridCol>
                <a:gridCol w="2292626">
                  <a:extLst>
                    <a:ext uri="{9D8B030D-6E8A-4147-A177-3AD203B41FA5}">
                      <a16:colId xmlns:a16="http://schemas.microsoft.com/office/drawing/2014/main" val="2468871033"/>
                    </a:ext>
                  </a:extLst>
                </a:gridCol>
                <a:gridCol w="1842052">
                  <a:extLst>
                    <a:ext uri="{9D8B030D-6E8A-4147-A177-3AD203B41FA5}">
                      <a16:colId xmlns:a16="http://schemas.microsoft.com/office/drawing/2014/main" val="1873511904"/>
                    </a:ext>
                  </a:extLst>
                </a:gridCol>
                <a:gridCol w="1736035">
                  <a:extLst>
                    <a:ext uri="{9D8B030D-6E8A-4147-A177-3AD203B41FA5}">
                      <a16:colId xmlns:a16="http://schemas.microsoft.com/office/drawing/2014/main" val="3493174432"/>
                    </a:ext>
                  </a:extLst>
                </a:gridCol>
              </a:tblGrid>
              <a:tr h="1036585">
                <a:tc>
                  <a:txBody>
                    <a:bodyPr/>
                    <a:lstStyle/>
                    <a:p>
                      <a:pPr algn="ctr"/>
                      <a:r>
                        <a:rPr lang="en-US" b="1" dirty="0"/>
                        <a:t>Category</a:t>
                      </a:r>
                      <a:endParaRPr lang="en-IN" b="1" dirty="0"/>
                    </a:p>
                  </a:txBody>
                  <a:tcPr anchor="ctr"/>
                </a:tc>
                <a:tc gridSpan="2">
                  <a:txBody>
                    <a:bodyPr/>
                    <a:lstStyle/>
                    <a:p>
                      <a:pPr algn="ctr"/>
                      <a:r>
                        <a:rPr lang="en-US" b="1" dirty="0"/>
                        <a:t>HCWs</a:t>
                      </a:r>
                      <a:endParaRPr lang="en-IN" b="1" dirty="0"/>
                    </a:p>
                  </a:txBody>
                  <a:tcPr anchor="ctr"/>
                </a:tc>
                <a:tc hMerge="1">
                  <a:txBody>
                    <a:bodyPr/>
                    <a:lstStyle/>
                    <a:p>
                      <a:endParaRPr lang="en-IN"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FLWs</a:t>
                      </a:r>
                      <a:endParaRPr lang="en-IN" b="1" dirty="0"/>
                    </a:p>
                  </a:txBody>
                  <a:tcPr anchor="ctr"/>
                </a:tc>
                <a:tc hMerge="1">
                  <a:txBody>
                    <a:bodyPr/>
                    <a:lstStyle/>
                    <a:p>
                      <a:endParaRPr lang="en-IN" dirty="0"/>
                    </a:p>
                  </a:txBody>
                  <a:tcPr/>
                </a:tc>
                <a:tc>
                  <a:txBody>
                    <a:bodyPr/>
                    <a:lstStyle/>
                    <a:p>
                      <a:pPr algn="ctr"/>
                      <a:r>
                        <a:rPr lang="en-US" b="1" dirty="0"/>
                        <a:t>45 to &lt;60 years </a:t>
                      </a:r>
                    </a:p>
                    <a:p>
                      <a:pPr algn="ctr"/>
                      <a:r>
                        <a:rPr lang="en-US" b="1" dirty="0"/>
                        <a:t>with co-morbidities</a:t>
                      </a:r>
                      <a:endParaRPr lang="en-IN" b="1" dirty="0"/>
                    </a:p>
                  </a:txBody>
                  <a:tcPr anchor="ctr"/>
                </a:tc>
                <a:tc>
                  <a:txBody>
                    <a:bodyPr/>
                    <a:lstStyle/>
                    <a:p>
                      <a:pPr algn="ctr"/>
                      <a:r>
                        <a:rPr lang="en-US" b="1" dirty="0"/>
                        <a:t>Over 60 years</a:t>
                      </a:r>
                      <a:endParaRPr lang="en-IN" b="1" dirty="0"/>
                    </a:p>
                  </a:txBody>
                  <a:tcPr anchor="ctr"/>
                </a:tc>
                <a:tc>
                  <a:txBody>
                    <a:bodyPr/>
                    <a:lstStyle/>
                    <a:p>
                      <a:pPr algn="ctr"/>
                      <a:r>
                        <a:rPr lang="en-US" b="1" dirty="0"/>
                        <a:t>Total</a:t>
                      </a:r>
                      <a:endParaRPr lang="en-IN" b="1" dirty="0"/>
                    </a:p>
                  </a:txBody>
                  <a:tcPr anchor="ctr"/>
                </a:tc>
                <a:extLst>
                  <a:ext uri="{0D108BD9-81ED-4DB2-BD59-A6C34878D82A}">
                    <a16:rowId xmlns:a16="http://schemas.microsoft.com/office/drawing/2014/main" val="2409032348"/>
                  </a:ext>
                </a:extLst>
              </a:tr>
              <a:tr h="725611">
                <a:tc>
                  <a:txBody>
                    <a:bodyPr/>
                    <a:lstStyle/>
                    <a:p>
                      <a:pPr algn="ctr"/>
                      <a:r>
                        <a:rPr lang="en-US" b="1" dirty="0"/>
                        <a:t>Dose</a:t>
                      </a:r>
                      <a:endParaRPr lang="en-IN" b="1" dirty="0"/>
                    </a:p>
                  </a:txBody>
                  <a:tcPr anchor="ctr">
                    <a:solidFill>
                      <a:schemeClr val="accent1">
                        <a:lumMod val="60000"/>
                        <a:lumOff val="40000"/>
                      </a:schemeClr>
                    </a:solidFill>
                  </a:tcPr>
                </a:tc>
                <a:tc>
                  <a:txBody>
                    <a:bodyPr/>
                    <a:lstStyle/>
                    <a:p>
                      <a:pPr algn="ctr"/>
                      <a:r>
                        <a:rPr lang="en-US" b="1" dirty="0"/>
                        <a:t>1</a:t>
                      </a:r>
                      <a:r>
                        <a:rPr lang="en-US" b="1" baseline="30000" dirty="0"/>
                        <a:t>st</a:t>
                      </a:r>
                      <a:r>
                        <a:rPr lang="en-US" b="1" dirty="0"/>
                        <a:t> Dose</a:t>
                      </a:r>
                      <a:endParaRPr lang="en-IN" b="1" dirty="0"/>
                    </a:p>
                  </a:txBody>
                  <a:tcPr anchor="ctr">
                    <a:solidFill>
                      <a:schemeClr val="accent1">
                        <a:lumMod val="60000"/>
                        <a:lumOff val="40000"/>
                      </a:schemeClr>
                    </a:solidFill>
                  </a:tcPr>
                </a:tc>
                <a:tc>
                  <a:txBody>
                    <a:bodyPr/>
                    <a:lstStyle/>
                    <a:p>
                      <a:pPr algn="ctr"/>
                      <a:r>
                        <a:rPr lang="en-US" b="1" dirty="0"/>
                        <a:t>2</a:t>
                      </a:r>
                      <a:r>
                        <a:rPr lang="en-US" b="1" baseline="30000" dirty="0"/>
                        <a:t>nd</a:t>
                      </a:r>
                      <a:r>
                        <a:rPr lang="en-US" b="1" dirty="0"/>
                        <a:t> Dose</a:t>
                      </a:r>
                      <a:endParaRPr lang="en-IN" b="1" dirty="0"/>
                    </a:p>
                  </a:txBody>
                  <a:tcPr anchor="ctr">
                    <a:solidFill>
                      <a:schemeClr val="accent1">
                        <a:lumMod val="60000"/>
                        <a:lumOff val="40000"/>
                      </a:schemeClr>
                    </a:solidFill>
                  </a:tcPr>
                </a:tc>
                <a:tc>
                  <a:txBody>
                    <a:bodyPr/>
                    <a:lstStyle/>
                    <a:p>
                      <a:pPr algn="ctr"/>
                      <a:r>
                        <a:rPr lang="en-US" b="1" dirty="0"/>
                        <a:t>1</a:t>
                      </a:r>
                      <a:r>
                        <a:rPr lang="en-US" b="1" baseline="30000" dirty="0"/>
                        <a:t>st</a:t>
                      </a:r>
                      <a:r>
                        <a:rPr lang="en-US" b="1" dirty="0"/>
                        <a:t> Dose</a:t>
                      </a:r>
                      <a:endParaRPr lang="en-IN" b="1" dirty="0"/>
                    </a:p>
                  </a:txBody>
                  <a:tcPr anchor="ctr">
                    <a:solidFill>
                      <a:schemeClr val="accent1">
                        <a:lumMod val="60000"/>
                        <a:lumOff val="40000"/>
                      </a:schemeClr>
                    </a:solidFill>
                  </a:tcPr>
                </a:tc>
                <a:tc>
                  <a:txBody>
                    <a:bodyPr/>
                    <a:lstStyle/>
                    <a:p>
                      <a:pPr algn="ctr"/>
                      <a:r>
                        <a:rPr lang="en-US" b="1" dirty="0"/>
                        <a:t>2</a:t>
                      </a:r>
                      <a:r>
                        <a:rPr lang="en-US" b="1" baseline="30000" dirty="0"/>
                        <a:t>nd</a:t>
                      </a:r>
                      <a:r>
                        <a:rPr lang="en-US" b="1" dirty="0"/>
                        <a:t> Dose</a:t>
                      </a:r>
                      <a:endParaRPr lang="en-IN" b="1" dirty="0"/>
                    </a:p>
                  </a:txBody>
                  <a:tcPr anchor="ctr">
                    <a:solidFill>
                      <a:schemeClr val="accent1">
                        <a:lumMod val="60000"/>
                        <a:lumOff val="40000"/>
                      </a:schemeClr>
                    </a:solidFill>
                  </a:tcPr>
                </a:tc>
                <a:tc>
                  <a:txBody>
                    <a:bodyPr/>
                    <a:lstStyle/>
                    <a:p>
                      <a:pPr algn="ctr"/>
                      <a:r>
                        <a:rPr lang="en-US" b="1" dirty="0"/>
                        <a:t>1</a:t>
                      </a:r>
                      <a:r>
                        <a:rPr lang="en-US" b="1" baseline="30000" dirty="0"/>
                        <a:t>st</a:t>
                      </a:r>
                      <a:r>
                        <a:rPr lang="en-US" b="1" dirty="0"/>
                        <a:t> Dose</a:t>
                      </a:r>
                      <a:endParaRPr lang="en-IN" b="1" dirty="0"/>
                    </a:p>
                  </a:txBody>
                  <a:tcPr anchor="ctr">
                    <a:solidFill>
                      <a:schemeClr val="accent1">
                        <a:lumMod val="60000"/>
                        <a:lumOff val="40000"/>
                      </a:schemeClr>
                    </a:solidFill>
                  </a:tcPr>
                </a:tc>
                <a:tc>
                  <a:txBody>
                    <a:bodyPr/>
                    <a:lstStyle/>
                    <a:p>
                      <a:pPr algn="ctr"/>
                      <a:r>
                        <a:rPr lang="en-US" b="1" dirty="0"/>
                        <a:t>1</a:t>
                      </a:r>
                      <a:r>
                        <a:rPr lang="en-US" b="1" baseline="30000" dirty="0"/>
                        <a:t>st</a:t>
                      </a:r>
                      <a:r>
                        <a:rPr lang="en-US" b="1" dirty="0"/>
                        <a:t> Dose</a:t>
                      </a:r>
                      <a:endParaRPr lang="en-IN" b="1" dirty="0"/>
                    </a:p>
                  </a:txBody>
                  <a:tcPr anchor="ctr">
                    <a:solidFill>
                      <a:schemeClr val="accent1">
                        <a:lumMod val="60000"/>
                        <a:lumOff val="40000"/>
                      </a:schemeClr>
                    </a:solidFill>
                  </a:tcPr>
                </a:tc>
                <a:tc>
                  <a:txBody>
                    <a:bodyPr/>
                    <a:lstStyle/>
                    <a:p>
                      <a:pPr algn="ctr"/>
                      <a:endParaRPr lang="en-IN" b="1" dirty="0"/>
                    </a:p>
                  </a:txBody>
                  <a:tcPr anchor="ctr">
                    <a:solidFill>
                      <a:schemeClr val="accent1">
                        <a:lumMod val="60000"/>
                        <a:lumOff val="40000"/>
                      </a:schemeClr>
                    </a:solidFill>
                  </a:tcPr>
                </a:tc>
                <a:extLst>
                  <a:ext uri="{0D108BD9-81ED-4DB2-BD59-A6C34878D82A}">
                    <a16:rowId xmlns:a16="http://schemas.microsoft.com/office/drawing/2014/main" val="1398138256"/>
                  </a:ext>
                </a:extLst>
              </a:tr>
              <a:tr h="615720">
                <a:tc>
                  <a:txBody>
                    <a:bodyPr/>
                    <a:lstStyle/>
                    <a:p>
                      <a:pPr algn="ctr"/>
                      <a:r>
                        <a:rPr lang="en-US" b="1" dirty="0"/>
                        <a:t>India</a:t>
                      </a:r>
                      <a:endParaRPr lang="en-IN" b="1" dirty="0"/>
                    </a:p>
                  </a:txBody>
                  <a:tcPr anchor="ctr"/>
                </a:tc>
                <a:tc>
                  <a:txBody>
                    <a:bodyPr/>
                    <a:lstStyle/>
                    <a:p>
                      <a:pPr algn="ctr"/>
                      <a:r>
                        <a:rPr lang="en-US" b="0" dirty="0"/>
                        <a:t>68,38,077</a:t>
                      </a:r>
                      <a:endParaRPr lang="en-IN" b="0" dirty="0"/>
                    </a:p>
                  </a:txBody>
                  <a:tcPr anchor="ctr"/>
                </a:tc>
                <a:tc>
                  <a:txBody>
                    <a:bodyPr/>
                    <a:lstStyle/>
                    <a:p>
                      <a:pPr algn="ctr"/>
                      <a:r>
                        <a:rPr lang="en-US" b="0" dirty="0"/>
                        <a:t>30,82,942</a:t>
                      </a:r>
                      <a:endParaRPr lang="en-IN" b="0" dirty="0"/>
                    </a:p>
                  </a:txBody>
                  <a:tcPr anchor="ctr"/>
                </a:tc>
                <a:tc>
                  <a:txBody>
                    <a:bodyPr/>
                    <a:lstStyle/>
                    <a:p>
                      <a:pPr algn="ctr"/>
                      <a:r>
                        <a:rPr lang="en-US" b="0" dirty="0"/>
                        <a:t>60,22,136</a:t>
                      </a:r>
                      <a:endParaRPr lang="en-IN" b="0" dirty="0"/>
                    </a:p>
                  </a:txBody>
                  <a:tcPr anchor="ctr"/>
                </a:tc>
                <a:tc>
                  <a:txBody>
                    <a:bodyPr/>
                    <a:lstStyle/>
                    <a:p>
                      <a:pPr algn="ctr"/>
                      <a:r>
                        <a:rPr lang="en-US" b="0" dirty="0"/>
                        <a:t>54,177</a:t>
                      </a:r>
                      <a:endParaRPr lang="en-IN" b="0" dirty="0"/>
                    </a:p>
                  </a:txBody>
                  <a:tcPr anchor="ctr"/>
                </a:tc>
                <a:tc>
                  <a:txBody>
                    <a:bodyPr/>
                    <a:lstStyle/>
                    <a:p>
                      <a:pPr algn="ctr"/>
                      <a:r>
                        <a:rPr lang="en-US" b="0" dirty="0"/>
                        <a:t>2,18,939</a:t>
                      </a:r>
                      <a:endParaRPr lang="en-IN" b="0" dirty="0"/>
                    </a:p>
                  </a:txBody>
                  <a:tcPr anchor="ctr"/>
                </a:tc>
                <a:tc>
                  <a:txBody>
                    <a:bodyPr/>
                    <a:lstStyle/>
                    <a:p>
                      <a:pPr algn="ctr"/>
                      <a:r>
                        <a:rPr lang="en-US" b="0" dirty="0"/>
                        <a:t>14,95,016</a:t>
                      </a:r>
                      <a:endParaRPr lang="en-IN" b="0" dirty="0"/>
                    </a:p>
                  </a:txBody>
                  <a:tcPr anchor="ctr"/>
                </a:tc>
                <a:tc>
                  <a:txBody>
                    <a:bodyPr/>
                    <a:lstStyle/>
                    <a:p>
                      <a:pPr algn="ctr"/>
                      <a:r>
                        <a:rPr lang="en-US" b="1" dirty="0"/>
                        <a:t> &gt; 1.77 Crore</a:t>
                      </a:r>
                      <a:endParaRPr lang="en-IN" b="1" dirty="0"/>
                    </a:p>
                  </a:txBody>
                  <a:tcPr anchor="ctr">
                    <a:solidFill>
                      <a:srgbClr val="FFFF00"/>
                    </a:solidFill>
                  </a:tcPr>
                </a:tc>
                <a:extLst>
                  <a:ext uri="{0D108BD9-81ED-4DB2-BD59-A6C34878D82A}">
                    <a16:rowId xmlns:a16="http://schemas.microsoft.com/office/drawing/2014/main" val="771808452"/>
                  </a:ext>
                </a:extLst>
              </a:tr>
              <a:tr h="781879">
                <a:tc>
                  <a:txBody>
                    <a:bodyPr/>
                    <a:lstStyle/>
                    <a:p>
                      <a:pPr algn="ctr"/>
                      <a:r>
                        <a:rPr lang="en-US" b="1" dirty="0"/>
                        <a:t>Karnataka</a:t>
                      </a:r>
                      <a:endParaRPr lang="en-IN" b="1" dirty="0"/>
                    </a:p>
                  </a:txBody>
                  <a:tcPr anchor="ctr"/>
                </a:tc>
                <a:tc>
                  <a:txBody>
                    <a:bodyPr/>
                    <a:lstStyle/>
                    <a:p>
                      <a:pPr algn="ctr"/>
                      <a:r>
                        <a:rPr lang="en-US" b="0" dirty="0"/>
                        <a:t>4,51,268</a:t>
                      </a:r>
                      <a:endParaRPr lang="en-IN" b="0" dirty="0"/>
                    </a:p>
                  </a:txBody>
                  <a:tcPr anchor="ctr"/>
                </a:tc>
                <a:tc>
                  <a:txBody>
                    <a:bodyPr/>
                    <a:lstStyle/>
                    <a:p>
                      <a:pPr algn="ctr"/>
                      <a:r>
                        <a:rPr lang="en-US" b="0" dirty="0"/>
                        <a:t>2,21,206</a:t>
                      </a:r>
                      <a:endParaRPr lang="en-IN" b="0" dirty="0"/>
                    </a:p>
                  </a:txBody>
                  <a:tcPr anchor="ctr"/>
                </a:tc>
                <a:tc>
                  <a:txBody>
                    <a:bodyPr/>
                    <a:lstStyle/>
                    <a:p>
                      <a:pPr algn="ctr"/>
                      <a:r>
                        <a:rPr lang="en-US" b="0" dirty="0"/>
                        <a:t>1,64,308</a:t>
                      </a:r>
                      <a:endParaRPr lang="en-IN" b="0" dirty="0"/>
                    </a:p>
                  </a:txBody>
                  <a:tcPr anchor="ctr"/>
                </a:tc>
                <a:tc>
                  <a:txBody>
                    <a:bodyPr/>
                    <a:lstStyle/>
                    <a:p>
                      <a:pPr algn="ctr"/>
                      <a:r>
                        <a:rPr lang="en-US" b="0" dirty="0"/>
                        <a:t>6</a:t>
                      </a:r>
                      <a:endParaRPr lang="en-IN" b="0" dirty="0"/>
                    </a:p>
                  </a:txBody>
                  <a:tcPr anchor="ctr"/>
                </a:tc>
                <a:tc>
                  <a:txBody>
                    <a:bodyPr/>
                    <a:lstStyle/>
                    <a:p>
                      <a:pPr algn="ctr"/>
                      <a:r>
                        <a:rPr lang="en-US" b="0" dirty="0"/>
                        <a:t>5,680</a:t>
                      </a:r>
                      <a:endParaRPr lang="en-IN" b="0" dirty="0"/>
                    </a:p>
                  </a:txBody>
                  <a:tcPr anchor="ctr"/>
                </a:tc>
                <a:tc>
                  <a:txBody>
                    <a:bodyPr/>
                    <a:lstStyle/>
                    <a:p>
                      <a:pPr algn="ctr"/>
                      <a:r>
                        <a:rPr lang="en-US" b="0" dirty="0"/>
                        <a:t>37,847</a:t>
                      </a:r>
                      <a:endParaRPr lang="en-IN" b="0" dirty="0"/>
                    </a:p>
                  </a:txBody>
                  <a:tcPr anchor="ctr"/>
                </a:tc>
                <a:tc>
                  <a:txBody>
                    <a:bodyPr/>
                    <a:lstStyle/>
                    <a:p>
                      <a:pPr algn="ctr"/>
                      <a:r>
                        <a:rPr lang="en-US" b="1" dirty="0"/>
                        <a:t>&gt; 8.8 Lakh</a:t>
                      </a:r>
                      <a:endParaRPr lang="en-IN" b="1" dirty="0"/>
                    </a:p>
                  </a:txBody>
                  <a:tcPr anchor="ctr">
                    <a:solidFill>
                      <a:srgbClr val="FFFF00"/>
                    </a:solidFill>
                  </a:tcPr>
                </a:tc>
                <a:extLst>
                  <a:ext uri="{0D108BD9-81ED-4DB2-BD59-A6C34878D82A}">
                    <a16:rowId xmlns:a16="http://schemas.microsoft.com/office/drawing/2014/main" val="2238636578"/>
                  </a:ext>
                </a:extLst>
              </a:tr>
            </a:tbl>
          </a:graphicData>
        </a:graphic>
      </p:graphicFrame>
      <p:sp>
        <p:nvSpPr>
          <p:cNvPr id="5" name="Rectangle 4">
            <a:extLst>
              <a:ext uri="{FF2B5EF4-FFF2-40B4-BE49-F238E27FC236}">
                <a16:creationId xmlns:a16="http://schemas.microsoft.com/office/drawing/2014/main" id="{E733DBBE-1806-4C26-BA9A-68EEAAC7C6D7}"/>
              </a:ext>
            </a:extLst>
          </p:cNvPr>
          <p:cNvSpPr/>
          <p:nvPr/>
        </p:nvSpPr>
        <p:spPr>
          <a:xfrm>
            <a:off x="397857" y="5545961"/>
            <a:ext cx="11647054" cy="810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400" b="1" dirty="0">
                <a:solidFill>
                  <a:schemeClr val="bg1"/>
                </a:solidFill>
              </a:rPr>
              <a:t>More than 1.77 crore beneficiaries safely vaccinated in the country through effective Co-ordination among public and private sectors</a:t>
            </a:r>
            <a:endParaRPr lang="en-IN" sz="2400" b="1" dirty="0">
              <a:solidFill>
                <a:schemeClr val="bg1"/>
              </a:solidFill>
            </a:endParaRPr>
          </a:p>
        </p:txBody>
      </p:sp>
    </p:spTree>
    <p:extLst>
      <p:ext uri="{BB962C8B-B14F-4D97-AF65-F5344CB8AC3E}">
        <p14:creationId xmlns:p14="http://schemas.microsoft.com/office/powerpoint/2010/main" val="1740954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664F90-6453-489D-9833-91B42BE65EBF}"/>
              </a:ext>
            </a:extLst>
          </p:cNvPr>
          <p:cNvPicPr>
            <a:picLocks noChangeAspect="1"/>
          </p:cNvPicPr>
          <p:nvPr/>
        </p:nvPicPr>
        <p:blipFill rotWithShape="1">
          <a:blip r:embed="rId3"/>
          <a:srcRect l="6158"/>
          <a:stretch/>
        </p:blipFill>
        <p:spPr>
          <a:xfrm>
            <a:off x="5913120" y="1647675"/>
            <a:ext cx="5943600" cy="3562650"/>
          </a:xfrm>
          <a:prstGeom prst="rect">
            <a:avLst/>
          </a:prstGeom>
        </p:spPr>
      </p:pic>
      <p:sp>
        <p:nvSpPr>
          <p:cNvPr id="124" name="Google Shape;193;p12">
            <a:extLst>
              <a:ext uri="{FF2B5EF4-FFF2-40B4-BE49-F238E27FC236}">
                <a16:creationId xmlns:a16="http://schemas.microsoft.com/office/drawing/2014/main" id="{2D5D9762-41EE-4F24-895F-306FD1982D5C}"/>
              </a:ext>
            </a:extLst>
          </p:cNvPr>
          <p:cNvSpPr txBox="1">
            <a:spLocks/>
          </p:cNvSpPr>
          <p:nvPr/>
        </p:nvSpPr>
        <p:spPr>
          <a:xfrm>
            <a:off x="246771" y="952205"/>
            <a:ext cx="5849229" cy="49535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a:buClr>
                <a:srgbClr val="FF9900"/>
              </a:buClr>
              <a:buFont typeface="Wingdings" panose="05000000000000000000" pitchFamily="2" charset="2"/>
              <a:buChar char="§"/>
            </a:pPr>
            <a:r>
              <a:rPr lang="en-IN" sz="2000" dirty="0">
                <a:latin typeface="+mj-lt"/>
              </a:rPr>
              <a:t>Designate a separate entry and exit if possible</a:t>
            </a:r>
          </a:p>
          <a:p>
            <a:pPr>
              <a:buClr>
                <a:srgbClr val="FF9900"/>
              </a:buClr>
              <a:buFont typeface="Wingdings" panose="05000000000000000000" pitchFamily="2" charset="2"/>
              <a:buChar char="§"/>
            </a:pPr>
            <a:r>
              <a:rPr lang="en-IN" sz="2000" dirty="0">
                <a:latin typeface="+mj-lt"/>
              </a:rPr>
              <a:t>Open windows for ventilation</a:t>
            </a:r>
          </a:p>
          <a:p>
            <a:pPr>
              <a:buClr>
                <a:srgbClr val="FF9900"/>
              </a:buClr>
              <a:buFont typeface="Wingdings" panose="05000000000000000000" pitchFamily="2" charset="2"/>
              <a:buChar char="§"/>
            </a:pPr>
            <a:r>
              <a:rPr lang="en-IN" sz="2000" dirty="0">
                <a:latin typeface="+mj-lt"/>
              </a:rPr>
              <a:t>Designate three separate rooms or areas</a:t>
            </a:r>
          </a:p>
          <a:p>
            <a:pPr lvl="1">
              <a:buClr>
                <a:srgbClr val="FF9900"/>
              </a:buClr>
              <a:buFont typeface="Wingdings" panose="05000000000000000000" pitchFamily="2" charset="2"/>
              <a:buChar char="ü"/>
            </a:pPr>
            <a:r>
              <a:rPr lang="en-IN" sz="2000" dirty="0">
                <a:latin typeface="+mj-lt"/>
              </a:rPr>
              <a:t>Waiting room/ area</a:t>
            </a:r>
          </a:p>
          <a:p>
            <a:pPr lvl="1">
              <a:buClr>
                <a:srgbClr val="FF9900"/>
              </a:buClr>
              <a:buFont typeface="Wingdings" panose="05000000000000000000" pitchFamily="2" charset="2"/>
              <a:buChar char="ü"/>
            </a:pPr>
            <a:r>
              <a:rPr lang="en-IN" sz="2000" dirty="0">
                <a:latin typeface="+mj-lt"/>
              </a:rPr>
              <a:t>Vaccination Room</a:t>
            </a:r>
          </a:p>
          <a:p>
            <a:pPr lvl="1">
              <a:buClr>
                <a:srgbClr val="FF9900"/>
              </a:buClr>
              <a:buFont typeface="Wingdings" panose="05000000000000000000" pitchFamily="2" charset="2"/>
              <a:buChar char="ü"/>
            </a:pPr>
            <a:r>
              <a:rPr lang="en-IN" sz="2000" dirty="0">
                <a:latin typeface="+mj-lt"/>
              </a:rPr>
              <a:t>Observation Room</a:t>
            </a:r>
          </a:p>
          <a:p>
            <a:pPr>
              <a:buClr>
                <a:srgbClr val="FF9900"/>
              </a:buClr>
              <a:buFont typeface="Wingdings" panose="05000000000000000000" pitchFamily="2" charset="2"/>
              <a:buChar char="§"/>
            </a:pPr>
            <a:r>
              <a:rPr lang="en-IN" sz="2000" dirty="0">
                <a:latin typeface="+mj-lt"/>
              </a:rPr>
              <a:t>Ensure adequate physical distance between chairs/ seats in waiting rooms</a:t>
            </a:r>
          </a:p>
          <a:p>
            <a:pPr>
              <a:buClr>
                <a:srgbClr val="FF9900"/>
              </a:buClr>
              <a:buFont typeface="Wingdings" panose="05000000000000000000" pitchFamily="2" charset="2"/>
              <a:buChar char="§"/>
            </a:pPr>
            <a:r>
              <a:rPr lang="en-IN" sz="2000" dirty="0">
                <a:latin typeface="+mj-lt"/>
              </a:rPr>
              <a:t>Avoid criss-cross movement of beneficiaries at session site</a:t>
            </a:r>
          </a:p>
          <a:p>
            <a:pPr lvl="1">
              <a:buClr>
                <a:srgbClr val="FF9900"/>
              </a:buClr>
              <a:buFont typeface="Wingdings" panose="05000000000000000000" pitchFamily="2" charset="2"/>
              <a:buChar char="ü"/>
            </a:pPr>
            <a:r>
              <a:rPr lang="en-IN" sz="2000" dirty="0">
                <a:latin typeface="+mj-lt"/>
              </a:rPr>
              <a:t>Make arrow marks/foot step marks to show directions</a:t>
            </a:r>
          </a:p>
          <a:p>
            <a:pPr>
              <a:buClr>
                <a:srgbClr val="0070C0"/>
              </a:buClr>
              <a:buFont typeface="Wingdings" panose="05000000000000000000" pitchFamily="2" charset="2"/>
              <a:buChar char="§"/>
            </a:pPr>
            <a:endParaRPr lang="en-IN" sz="2000" dirty="0">
              <a:latin typeface="+mj-lt"/>
            </a:endParaRPr>
          </a:p>
        </p:txBody>
      </p:sp>
      <p:sp>
        <p:nvSpPr>
          <p:cNvPr id="5" name="Google Shape;189;p12">
            <a:extLst>
              <a:ext uri="{FF2B5EF4-FFF2-40B4-BE49-F238E27FC236}">
                <a16:creationId xmlns:a16="http://schemas.microsoft.com/office/drawing/2014/main" id="{2FFCE914-0062-4947-9179-A695DEF35C64}"/>
              </a:ext>
            </a:extLst>
          </p:cNvPr>
          <p:cNvSpPr txBox="1">
            <a:spLocks/>
          </p:cNvSpPr>
          <p:nvPr/>
        </p:nvSpPr>
        <p:spPr>
          <a:xfrm>
            <a:off x="246771" y="0"/>
            <a:ext cx="11923463"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t>How to set up a vaccination site</a:t>
            </a:r>
          </a:p>
        </p:txBody>
      </p:sp>
    </p:spTree>
    <p:extLst>
      <p:ext uri="{BB962C8B-B14F-4D97-AF65-F5344CB8AC3E}">
        <p14:creationId xmlns:p14="http://schemas.microsoft.com/office/powerpoint/2010/main" val="572937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193;p12">
            <a:extLst>
              <a:ext uri="{FF2B5EF4-FFF2-40B4-BE49-F238E27FC236}">
                <a16:creationId xmlns:a16="http://schemas.microsoft.com/office/drawing/2014/main" id="{CD53ADD9-58EB-4ACC-81EA-55FA4C245412}"/>
              </a:ext>
            </a:extLst>
          </p:cNvPr>
          <p:cNvSpPr txBox="1">
            <a:spLocks/>
          </p:cNvSpPr>
          <p:nvPr/>
        </p:nvSpPr>
        <p:spPr>
          <a:xfrm>
            <a:off x="268539" y="1036072"/>
            <a:ext cx="6196429" cy="50759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a:spcAft>
                <a:spcPts val="1200"/>
              </a:spcAft>
              <a:buClr>
                <a:srgbClr val="FF9900"/>
              </a:buClr>
              <a:buFont typeface="Wingdings" panose="05000000000000000000" pitchFamily="2" charset="2"/>
              <a:buChar char="§"/>
            </a:pPr>
            <a:r>
              <a:rPr lang="en-IN" sz="2500" dirty="0">
                <a:latin typeface="+mj-lt"/>
              </a:rPr>
              <a:t>Facility for hand washing/ sanitization at entrance</a:t>
            </a:r>
          </a:p>
          <a:p>
            <a:pPr>
              <a:spcAft>
                <a:spcPts val="1200"/>
              </a:spcAft>
              <a:buClr>
                <a:srgbClr val="FF9900"/>
              </a:buClr>
              <a:buFont typeface="Wingdings" panose="05000000000000000000" pitchFamily="2" charset="2"/>
              <a:buChar char="§"/>
            </a:pPr>
            <a:r>
              <a:rPr lang="en-IN" sz="2500" dirty="0">
                <a:latin typeface="+mj-lt"/>
              </a:rPr>
              <a:t>Seating arrangement to ensure physical distancing of 2 </a:t>
            </a:r>
            <a:r>
              <a:rPr lang="en-IN" sz="2500" dirty="0" err="1">
                <a:latin typeface="+mj-lt"/>
              </a:rPr>
              <a:t>gaja</a:t>
            </a:r>
            <a:r>
              <a:rPr lang="en-IN" sz="2500" dirty="0">
                <a:latin typeface="+mj-lt"/>
              </a:rPr>
              <a:t>/ 6 feet</a:t>
            </a:r>
          </a:p>
          <a:p>
            <a:pPr>
              <a:spcAft>
                <a:spcPts val="1200"/>
              </a:spcAft>
              <a:buClr>
                <a:srgbClr val="FF9900"/>
              </a:buClr>
              <a:buFont typeface="Wingdings" panose="05000000000000000000" pitchFamily="2" charset="2"/>
              <a:buChar char="§"/>
            </a:pPr>
            <a:r>
              <a:rPr lang="en-IN" sz="2500" dirty="0">
                <a:latin typeface="+mj-lt"/>
              </a:rPr>
              <a:t>Only one person to enter vaccination room at a time</a:t>
            </a:r>
          </a:p>
          <a:p>
            <a:pPr>
              <a:spcAft>
                <a:spcPts val="1200"/>
              </a:spcAft>
              <a:buClr>
                <a:srgbClr val="FF9900"/>
              </a:buClr>
              <a:buFont typeface="Wingdings" panose="05000000000000000000" pitchFamily="2" charset="2"/>
              <a:buChar char="§"/>
            </a:pPr>
            <a:r>
              <a:rPr lang="en-IN" sz="2500" dirty="0">
                <a:latin typeface="+mj-lt"/>
              </a:rPr>
              <a:t>Communication materials on COVID appropriate behaviour (hand hygiene, use of mask and physical distancing) to be displayed</a:t>
            </a:r>
          </a:p>
          <a:p>
            <a:pPr>
              <a:buClr>
                <a:srgbClr val="FF9900"/>
              </a:buClr>
              <a:buFont typeface="Wingdings" panose="05000000000000000000" pitchFamily="2" charset="2"/>
              <a:buChar char="§"/>
            </a:pPr>
            <a:endParaRPr lang="en-IN" sz="2500" dirty="0">
              <a:latin typeface="+mj-lt"/>
            </a:endParaRPr>
          </a:p>
        </p:txBody>
      </p:sp>
      <p:pic>
        <p:nvPicPr>
          <p:cNvPr id="1026" name="8B88A403-436D-4411-8376-478F4666DDEE" descr="8B88A403-436D-4411-8376-478F4666DDEE">
            <a:extLst>
              <a:ext uri="{FF2B5EF4-FFF2-40B4-BE49-F238E27FC236}">
                <a16:creationId xmlns:a16="http://schemas.microsoft.com/office/drawing/2014/main" id="{02BCC780-11BC-442E-AD2E-EA0EEFC44A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766"/>
          <a:stretch/>
        </p:blipFill>
        <p:spPr bwMode="auto">
          <a:xfrm>
            <a:off x="6742786" y="1352597"/>
            <a:ext cx="5042099" cy="393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189;p12">
            <a:extLst>
              <a:ext uri="{FF2B5EF4-FFF2-40B4-BE49-F238E27FC236}">
                <a16:creationId xmlns:a16="http://schemas.microsoft.com/office/drawing/2014/main" id="{8B809DF4-98A5-4B35-BF8C-D73BC203223E}"/>
              </a:ext>
            </a:extLst>
          </p:cNvPr>
          <p:cNvSpPr txBox="1">
            <a:spLocks/>
          </p:cNvSpPr>
          <p:nvPr/>
        </p:nvSpPr>
        <p:spPr>
          <a:xfrm>
            <a:off x="268537" y="0"/>
            <a:ext cx="11923463"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t>Waiting Area</a:t>
            </a:r>
          </a:p>
        </p:txBody>
      </p:sp>
    </p:spTree>
    <p:extLst>
      <p:ext uri="{BB962C8B-B14F-4D97-AF65-F5344CB8AC3E}">
        <p14:creationId xmlns:p14="http://schemas.microsoft.com/office/powerpoint/2010/main" val="579489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89;p12">
            <a:extLst>
              <a:ext uri="{FF2B5EF4-FFF2-40B4-BE49-F238E27FC236}">
                <a16:creationId xmlns:a16="http://schemas.microsoft.com/office/drawing/2014/main" id="{5E6F648F-4142-4A43-B4FC-958189C43EC8}"/>
              </a:ext>
            </a:extLst>
          </p:cNvPr>
          <p:cNvSpPr txBox="1">
            <a:spLocks/>
          </p:cNvSpPr>
          <p:nvPr/>
        </p:nvSpPr>
        <p:spPr>
          <a:xfrm>
            <a:off x="244720" y="136622"/>
            <a:ext cx="7021180"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t>Vaccination Room</a:t>
            </a:r>
          </a:p>
        </p:txBody>
      </p:sp>
      <p:sp>
        <p:nvSpPr>
          <p:cNvPr id="24" name="Google Shape;193;p12">
            <a:extLst>
              <a:ext uri="{FF2B5EF4-FFF2-40B4-BE49-F238E27FC236}">
                <a16:creationId xmlns:a16="http://schemas.microsoft.com/office/drawing/2014/main" id="{D78CD181-E20C-4451-859B-2A0550A6BE95}"/>
              </a:ext>
            </a:extLst>
          </p:cNvPr>
          <p:cNvSpPr txBox="1">
            <a:spLocks/>
          </p:cNvSpPr>
          <p:nvPr/>
        </p:nvSpPr>
        <p:spPr>
          <a:xfrm>
            <a:off x="244720" y="1006090"/>
            <a:ext cx="6325718" cy="56093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a:buClr>
                <a:srgbClr val="FF9900"/>
              </a:buClr>
              <a:buFont typeface="Wingdings" panose="05000000000000000000" pitchFamily="2" charset="2"/>
              <a:buChar char="§"/>
            </a:pPr>
            <a:r>
              <a:rPr lang="en-IN" sz="1800" dirty="0">
                <a:latin typeface="+mj-lt"/>
              </a:rPr>
              <a:t>Only one beneficiary to enter vaccination room at a time to ensure privacy</a:t>
            </a:r>
          </a:p>
          <a:p>
            <a:pPr>
              <a:buClr>
                <a:srgbClr val="FF9900"/>
              </a:buClr>
              <a:buFont typeface="Wingdings" panose="05000000000000000000" pitchFamily="2" charset="2"/>
              <a:buChar char="§"/>
            </a:pPr>
            <a:r>
              <a:rPr lang="en-IN" sz="1800" dirty="0">
                <a:latin typeface="+mj-lt"/>
              </a:rPr>
              <a:t>Logistics to be made available</a:t>
            </a:r>
          </a:p>
          <a:p>
            <a:pPr marL="803275" lvl="1" indent="-355600">
              <a:buClr>
                <a:srgbClr val="FF9900"/>
              </a:buClr>
              <a:buFont typeface="Wingdings" panose="05000000000000000000" pitchFamily="2" charset="2"/>
              <a:buChar char="ü"/>
            </a:pPr>
            <a:r>
              <a:rPr lang="en-IN" sz="1800" dirty="0">
                <a:latin typeface="+mj-lt"/>
              </a:rPr>
              <a:t>2 vaccine carriers with 4 conditioned ice packs each</a:t>
            </a:r>
          </a:p>
          <a:p>
            <a:pPr marL="803275" lvl="1" indent="-355600">
              <a:buClr>
                <a:srgbClr val="FF9900"/>
              </a:buClr>
              <a:buFont typeface="Wingdings" panose="05000000000000000000" pitchFamily="2" charset="2"/>
              <a:buChar char="ü"/>
            </a:pPr>
            <a:r>
              <a:rPr lang="en-IN" sz="1800" dirty="0">
                <a:latin typeface="+mj-lt"/>
              </a:rPr>
              <a:t>Adequate COVID-19 vaccine vials in one of the vaccine carriers</a:t>
            </a:r>
          </a:p>
          <a:p>
            <a:pPr marL="803275" lvl="1" indent="-355600">
              <a:buClr>
                <a:srgbClr val="FF9900"/>
              </a:buClr>
              <a:buFont typeface="Wingdings" panose="05000000000000000000" pitchFamily="2" charset="2"/>
              <a:buChar char="ü"/>
            </a:pPr>
            <a:r>
              <a:rPr lang="en-IN" sz="1800" dirty="0">
                <a:latin typeface="+mj-lt"/>
              </a:rPr>
              <a:t>Adequate numbers of AD syringes</a:t>
            </a:r>
          </a:p>
          <a:p>
            <a:pPr marL="803275" lvl="1" indent="-355600">
              <a:buClr>
                <a:srgbClr val="FF9900"/>
              </a:buClr>
              <a:buFont typeface="Wingdings" panose="05000000000000000000" pitchFamily="2" charset="2"/>
              <a:buChar char="ü"/>
            </a:pPr>
            <a:r>
              <a:rPr lang="en-IN" sz="1800" dirty="0">
                <a:latin typeface="+mj-lt"/>
              </a:rPr>
              <a:t>Hand sanitizer and masks</a:t>
            </a:r>
          </a:p>
          <a:p>
            <a:pPr marL="803275" lvl="1" indent="-355600">
              <a:buClr>
                <a:srgbClr val="FF9900"/>
              </a:buClr>
              <a:buFont typeface="Wingdings" panose="05000000000000000000" pitchFamily="2" charset="2"/>
              <a:buChar char="ü"/>
            </a:pPr>
            <a:r>
              <a:rPr lang="en-IN" sz="1800" dirty="0">
                <a:latin typeface="+mj-lt"/>
              </a:rPr>
              <a:t>Vaccine vial opener</a:t>
            </a:r>
          </a:p>
          <a:p>
            <a:pPr marL="803275" lvl="1" indent="-355600">
              <a:buClr>
                <a:srgbClr val="FF9900"/>
              </a:buClr>
              <a:buFont typeface="Wingdings" panose="05000000000000000000" pitchFamily="2" charset="2"/>
              <a:buChar char="ü"/>
            </a:pPr>
            <a:r>
              <a:rPr lang="en-IN" sz="1800" dirty="0">
                <a:latin typeface="+mj-lt"/>
              </a:rPr>
              <a:t>Hub cutter</a:t>
            </a:r>
          </a:p>
          <a:p>
            <a:pPr marL="803275" lvl="1" indent="-355600">
              <a:buClr>
                <a:srgbClr val="FF9900"/>
              </a:buClr>
              <a:buFont typeface="Wingdings" panose="05000000000000000000" pitchFamily="2" charset="2"/>
              <a:buChar char="ü"/>
            </a:pPr>
            <a:r>
              <a:rPr lang="en-IN" sz="1800" dirty="0">
                <a:latin typeface="+mj-lt"/>
              </a:rPr>
              <a:t>Partition Screen</a:t>
            </a:r>
          </a:p>
          <a:p>
            <a:pPr marL="803275" lvl="1" indent="-355600">
              <a:buClr>
                <a:srgbClr val="FF9900"/>
              </a:buClr>
              <a:buFont typeface="Wingdings" panose="05000000000000000000" pitchFamily="2" charset="2"/>
              <a:buChar char="ü"/>
            </a:pPr>
            <a:r>
              <a:rPr lang="en-IN" sz="1800" dirty="0">
                <a:latin typeface="+mj-lt"/>
              </a:rPr>
              <a:t>AEFI/Anaphylaxis kit</a:t>
            </a:r>
          </a:p>
          <a:p>
            <a:pPr marL="803275" lvl="1" indent="-355600">
              <a:buClr>
                <a:srgbClr val="FF9900"/>
              </a:buClr>
              <a:buFont typeface="Wingdings" panose="05000000000000000000" pitchFamily="2" charset="2"/>
              <a:buChar char="ü"/>
            </a:pPr>
            <a:r>
              <a:rPr lang="en-IN" sz="1800" dirty="0">
                <a:solidFill>
                  <a:schemeClr val="tx1"/>
                </a:solidFill>
                <a:latin typeface="+mj-lt"/>
              </a:rPr>
              <a:t>Red and yellow bags, blue puncture proof container, bag for municipal waste</a:t>
            </a:r>
          </a:p>
          <a:p>
            <a:pPr marL="76200" indent="0">
              <a:buClr>
                <a:srgbClr val="0070C0"/>
              </a:buClr>
              <a:buNone/>
            </a:pPr>
            <a:endParaRPr lang="en-IN" sz="1800" dirty="0">
              <a:latin typeface="+mj-lt"/>
            </a:endParaRPr>
          </a:p>
        </p:txBody>
      </p:sp>
      <p:pic>
        <p:nvPicPr>
          <p:cNvPr id="5" name="Picture 4">
            <a:extLst>
              <a:ext uri="{FF2B5EF4-FFF2-40B4-BE49-F238E27FC236}">
                <a16:creationId xmlns:a16="http://schemas.microsoft.com/office/drawing/2014/main" id="{31873854-A7BD-4F2F-AC9D-39954ACE3D92}"/>
              </a:ext>
            </a:extLst>
          </p:cNvPr>
          <p:cNvPicPr>
            <a:picLocks noChangeAspect="1"/>
          </p:cNvPicPr>
          <p:nvPr/>
        </p:nvPicPr>
        <p:blipFill>
          <a:blip r:embed="rId2"/>
          <a:stretch>
            <a:fillRect/>
          </a:stretch>
        </p:blipFill>
        <p:spPr>
          <a:xfrm>
            <a:off x="6570438" y="1983982"/>
            <a:ext cx="5073075" cy="3229509"/>
          </a:xfrm>
          <a:prstGeom prst="rect">
            <a:avLst/>
          </a:prstGeom>
        </p:spPr>
      </p:pic>
    </p:spTree>
    <p:extLst>
      <p:ext uri="{BB962C8B-B14F-4D97-AF65-F5344CB8AC3E}">
        <p14:creationId xmlns:p14="http://schemas.microsoft.com/office/powerpoint/2010/main" val="1217016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89;p12">
            <a:extLst>
              <a:ext uri="{FF2B5EF4-FFF2-40B4-BE49-F238E27FC236}">
                <a16:creationId xmlns:a16="http://schemas.microsoft.com/office/drawing/2014/main" id="{5E6F648F-4142-4A43-B4FC-958189C43EC8}"/>
              </a:ext>
            </a:extLst>
          </p:cNvPr>
          <p:cNvSpPr txBox="1">
            <a:spLocks/>
          </p:cNvSpPr>
          <p:nvPr/>
        </p:nvSpPr>
        <p:spPr>
          <a:xfrm>
            <a:off x="268538" y="61096"/>
            <a:ext cx="7021180"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t>Observation Room</a:t>
            </a:r>
          </a:p>
        </p:txBody>
      </p:sp>
      <p:sp>
        <p:nvSpPr>
          <p:cNvPr id="24" name="Google Shape;193;p12">
            <a:extLst>
              <a:ext uri="{FF2B5EF4-FFF2-40B4-BE49-F238E27FC236}">
                <a16:creationId xmlns:a16="http://schemas.microsoft.com/office/drawing/2014/main" id="{D78CD181-E20C-4451-859B-2A0550A6BE95}"/>
              </a:ext>
            </a:extLst>
          </p:cNvPr>
          <p:cNvSpPr txBox="1">
            <a:spLocks/>
          </p:cNvSpPr>
          <p:nvPr/>
        </p:nvSpPr>
        <p:spPr>
          <a:xfrm>
            <a:off x="268538" y="1021175"/>
            <a:ext cx="5169736" cy="53952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algn="just">
              <a:spcAft>
                <a:spcPts val="1200"/>
              </a:spcAft>
              <a:buClr>
                <a:srgbClr val="FF9900"/>
              </a:buClr>
              <a:buFont typeface="Wingdings" panose="05000000000000000000" pitchFamily="2" charset="2"/>
              <a:buChar char="§"/>
            </a:pPr>
            <a:r>
              <a:rPr lang="en-IN" sz="2500" dirty="0">
                <a:latin typeface="+mj-lt"/>
              </a:rPr>
              <a:t>Will require more space as beneficiaries will wait for 30 minutes after vaccination</a:t>
            </a:r>
          </a:p>
          <a:p>
            <a:pPr algn="just">
              <a:spcAft>
                <a:spcPts val="1200"/>
              </a:spcAft>
              <a:buClr>
                <a:srgbClr val="FF9900"/>
              </a:buClr>
              <a:buFont typeface="Wingdings" panose="05000000000000000000" pitchFamily="2" charset="2"/>
              <a:buChar char="§"/>
            </a:pPr>
            <a:r>
              <a:rPr lang="en-IN" sz="2500" dirty="0">
                <a:latin typeface="+mj-lt"/>
              </a:rPr>
              <a:t>Seating arrangement to ensure physical distancing of 6 feet</a:t>
            </a:r>
          </a:p>
          <a:p>
            <a:pPr algn="just">
              <a:spcAft>
                <a:spcPts val="1200"/>
              </a:spcAft>
              <a:buClr>
                <a:srgbClr val="FF9900"/>
              </a:buClr>
              <a:buFont typeface="Wingdings" panose="05000000000000000000" pitchFamily="2" charset="2"/>
              <a:buChar char="§"/>
            </a:pPr>
            <a:r>
              <a:rPr lang="en-IN" sz="2500" dirty="0">
                <a:latin typeface="+mj-lt"/>
              </a:rPr>
              <a:t>Communication materials on COVID appropriate behaviour to be displayed</a:t>
            </a:r>
          </a:p>
          <a:p>
            <a:pPr algn="just">
              <a:spcAft>
                <a:spcPts val="1200"/>
              </a:spcAft>
              <a:buClr>
                <a:srgbClr val="FF9900"/>
              </a:buClr>
              <a:buFont typeface="Wingdings" panose="05000000000000000000" pitchFamily="2" charset="2"/>
              <a:buChar char="§"/>
            </a:pPr>
            <a:r>
              <a:rPr lang="en-IN" sz="2500" dirty="0">
                <a:latin typeface="+mj-lt"/>
              </a:rPr>
              <a:t>Drinking water and toilet facility should be available</a:t>
            </a:r>
          </a:p>
        </p:txBody>
      </p:sp>
      <p:pic>
        <p:nvPicPr>
          <p:cNvPr id="2050" name="89F02A03-7D75-45D7-B58D-BA1B41EEA4AC" descr="89F02A03-7D75-45D7-B58D-BA1B41EEA4AC">
            <a:extLst>
              <a:ext uri="{FF2B5EF4-FFF2-40B4-BE49-F238E27FC236}">
                <a16:creationId xmlns:a16="http://schemas.microsoft.com/office/drawing/2014/main" id="{B0B7AFFA-EC51-4392-88A7-EBFBF80CAD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88" t="13016" r="261"/>
          <a:stretch/>
        </p:blipFill>
        <p:spPr bwMode="auto">
          <a:xfrm>
            <a:off x="5665207" y="1358733"/>
            <a:ext cx="6247004" cy="41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863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93;p12">
            <a:extLst>
              <a:ext uri="{FF2B5EF4-FFF2-40B4-BE49-F238E27FC236}">
                <a16:creationId xmlns:a16="http://schemas.microsoft.com/office/drawing/2014/main" id="{D78CD181-E20C-4451-859B-2A0550A6BE95}"/>
              </a:ext>
            </a:extLst>
          </p:cNvPr>
          <p:cNvSpPr txBox="1">
            <a:spLocks/>
          </p:cNvSpPr>
          <p:nvPr/>
        </p:nvSpPr>
        <p:spPr>
          <a:xfrm>
            <a:off x="209924" y="966032"/>
            <a:ext cx="5164182" cy="45524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a:spcAft>
                <a:spcPts val="1200"/>
              </a:spcAft>
              <a:buClr>
                <a:srgbClr val="FF9900"/>
              </a:buClr>
              <a:buFont typeface="Wingdings" panose="05000000000000000000" pitchFamily="2" charset="2"/>
              <a:buChar char="§"/>
            </a:pPr>
            <a:r>
              <a:rPr lang="en-IN" sz="2500" dirty="0">
                <a:latin typeface="+mj-lt"/>
              </a:rPr>
              <a:t>Reach allocated session site before time</a:t>
            </a:r>
          </a:p>
          <a:p>
            <a:pPr>
              <a:spcAft>
                <a:spcPts val="1200"/>
              </a:spcAft>
              <a:buClr>
                <a:srgbClr val="FF9900"/>
              </a:buClr>
              <a:buFont typeface="Wingdings" panose="05000000000000000000" pitchFamily="2" charset="2"/>
              <a:buChar char="§"/>
            </a:pPr>
            <a:r>
              <a:rPr lang="en-IN" sz="2500" dirty="0">
                <a:latin typeface="+mj-lt"/>
              </a:rPr>
              <a:t>Inform supervisor/ Medical Officer if you are sick</a:t>
            </a:r>
          </a:p>
          <a:p>
            <a:pPr>
              <a:spcAft>
                <a:spcPts val="1200"/>
              </a:spcAft>
              <a:buClr>
                <a:srgbClr val="FF9900"/>
              </a:buClr>
              <a:buFont typeface="Wingdings" panose="05000000000000000000" pitchFamily="2" charset="2"/>
              <a:buChar char="§"/>
            </a:pPr>
            <a:r>
              <a:rPr lang="en-IN" sz="2500" dirty="0">
                <a:latin typeface="+mj-lt"/>
              </a:rPr>
              <a:t>Wear a mask at all times</a:t>
            </a:r>
          </a:p>
          <a:p>
            <a:pPr>
              <a:buClr>
                <a:srgbClr val="FF9900"/>
              </a:buClr>
              <a:buFont typeface="Wingdings" panose="05000000000000000000" pitchFamily="2" charset="2"/>
              <a:buChar char="§"/>
            </a:pPr>
            <a:r>
              <a:rPr lang="en-IN" sz="2500" dirty="0">
                <a:solidFill>
                  <a:schemeClr val="tx1"/>
                </a:solidFill>
                <a:latin typeface="+mj-lt"/>
              </a:rPr>
              <a:t>Composition of team</a:t>
            </a:r>
          </a:p>
          <a:p>
            <a:pPr marL="803275" lvl="1" indent="-355600">
              <a:buClr>
                <a:srgbClr val="FF9900"/>
              </a:buClr>
              <a:buFont typeface="Wingdings" panose="05000000000000000000" pitchFamily="2" charset="2"/>
              <a:buChar char="ü"/>
            </a:pPr>
            <a:r>
              <a:rPr lang="en-IN" sz="2500" dirty="0">
                <a:latin typeface="+mj-lt"/>
              </a:rPr>
              <a:t>4 Vaccination Officers with defined roles</a:t>
            </a:r>
          </a:p>
          <a:p>
            <a:pPr marL="803275" lvl="1" indent="-355600">
              <a:buClr>
                <a:srgbClr val="FF9900"/>
              </a:buClr>
              <a:buFont typeface="Wingdings" panose="05000000000000000000" pitchFamily="2" charset="2"/>
              <a:buChar char="ü"/>
            </a:pPr>
            <a:r>
              <a:rPr lang="en-IN" sz="2500" dirty="0">
                <a:latin typeface="+mj-lt"/>
              </a:rPr>
              <a:t>1 Vaccinator Officer</a:t>
            </a:r>
          </a:p>
        </p:txBody>
      </p:sp>
      <p:pic>
        <p:nvPicPr>
          <p:cNvPr id="2" name="Picture 1">
            <a:extLst>
              <a:ext uri="{FF2B5EF4-FFF2-40B4-BE49-F238E27FC236}">
                <a16:creationId xmlns:a16="http://schemas.microsoft.com/office/drawing/2014/main" id="{8D3AF418-393C-42B6-AAD4-639059683CC3}"/>
              </a:ext>
            </a:extLst>
          </p:cNvPr>
          <p:cNvPicPr>
            <a:picLocks noChangeAspect="1"/>
          </p:cNvPicPr>
          <p:nvPr/>
        </p:nvPicPr>
        <p:blipFill rotWithShape="1">
          <a:blip r:embed="rId2"/>
          <a:srcRect l="9455" r="5109"/>
          <a:stretch/>
        </p:blipFill>
        <p:spPr>
          <a:xfrm>
            <a:off x="5493805" y="1518116"/>
            <a:ext cx="6121831" cy="3411807"/>
          </a:xfrm>
          <a:prstGeom prst="rect">
            <a:avLst/>
          </a:prstGeom>
        </p:spPr>
      </p:pic>
      <p:sp>
        <p:nvSpPr>
          <p:cNvPr id="25" name="Google Shape;189;p12">
            <a:extLst>
              <a:ext uri="{FF2B5EF4-FFF2-40B4-BE49-F238E27FC236}">
                <a16:creationId xmlns:a16="http://schemas.microsoft.com/office/drawing/2014/main" id="{70CE1BC9-CBA8-4705-A93F-B060034E98D0}"/>
              </a:ext>
            </a:extLst>
          </p:cNvPr>
          <p:cNvSpPr txBox="1">
            <a:spLocks/>
          </p:cNvSpPr>
          <p:nvPr/>
        </p:nvSpPr>
        <p:spPr>
          <a:xfrm>
            <a:off x="233299" y="12676"/>
            <a:ext cx="8934077"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t>Guidance for Vaccination Teams</a:t>
            </a:r>
          </a:p>
        </p:txBody>
      </p:sp>
      <p:sp>
        <p:nvSpPr>
          <p:cNvPr id="3" name="Rectangle 2">
            <a:extLst>
              <a:ext uri="{FF2B5EF4-FFF2-40B4-BE49-F238E27FC236}">
                <a16:creationId xmlns:a16="http://schemas.microsoft.com/office/drawing/2014/main" id="{60AE4AB9-350D-4176-A837-C37CEB26D1DA}"/>
              </a:ext>
            </a:extLst>
          </p:cNvPr>
          <p:cNvSpPr/>
          <p:nvPr/>
        </p:nvSpPr>
        <p:spPr>
          <a:xfrm>
            <a:off x="233299" y="5657671"/>
            <a:ext cx="11725402" cy="1200329"/>
          </a:xfrm>
          <a:prstGeom prst="rect">
            <a:avLst/>
          </a:prstGeom>
        </p:spPr>
        <p:txBody>
          <a:bodyPr wrap="square">
            <a:spAutoFit/>
          </a:bodyPr>
          <a:lstStyle/>
          <a:p>
            <a:pPr algn="ctr">
              <a:buClr>
                <a:srgbClr val="FF9900"/>
              </a:buClr>
            </a:pPr>
            <a:r>
              <a:rPr lang="en-IN" sz="2400" b="1" dirty="0">
                <a:solidFill>
                  <a:srgbClr val="CC3300"/>
                </a:solidFill>
              </a:rPr>
              <a:t>Make list of team members for each booth; seek support from other line departments; letters from district administration for deputation on day of training and vaccination session</a:t>
            </a:r>
          </a:p>
        </p:txBody>
      </p:sp>
    </p:spTree>
    <p:extLst>
      <p:ext uri="{BB962C8B-B14F-4D97-AF65-F5344CB8AC3E}">
        <p14:creationId xmlns:p14="http://schemas.microsoft.com/office/powerpoint/2010/main" val="1019787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89;p12">
            <a:extLst>
              <a:ext uri="{FF2B5EF4-FFF2-40B4-BE49-F238E27FC236}">
                <a16:creationId xmlns:a16="http://schemas.microsoft.com/office/drawing/2014/main" id="{70CE1BC9-CBA8-4705-A93F-B060034E98D0}"/>
              </a:ext>
            </a:extLst>
          </p:cNvPr>
          <p:cNvSpPr txBox="1">
            <a:spLocks/>
          </p:cNvSpPr>
          <p:nvPr/>
        </p:nvSpPr>
        <p:spPr>
          <a:xfrm>
            <a:off x="209924" y="0"/>
            <a:ext cx="11982076"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000" b="1" i="0" u="none" strike="noStrike" kern="1200" cap="none" spc="0" normalizeH="0" baseline="0" noProof="0" dirty="0">
                <a:ln>
                  <a:noFill/>
                </a:ln>
                <a:solidFill>
                  <a:prstClr val="black"/>
                </a:solidFill>
                <a:effectLst/>
                <a:uLnTx/>
                <a:uFillTx/>
                <a:latin typeface="Arial"/>
                <a:cs typeface="+mj-cs"/>
              </a:rPr>
              <a:t>Roles of Vaccination Team Members</a:t>
            </a:r>
          </a:p>
        </p:txBody>
      </p:sp>
      <p:pic>
        <p:nvPicPr>
          <p:cNvPr id="4" name="Picture 3">
            <a:extLst>
              <a:ext uri="{FF2B5EF4-FFF2-40B4-BE49-F238E27FC236}">
                <a16:creationId xmlns:a16="http://schemas.microsoft.com/office/drawing/2014/main" id="{4A6DA4FE-0597-46ED-A34B-71E6EAEF9487}"/>
              </a:ext>
            </a:extLst>
          </p:cNvPr>
          <p:cNvPicPr>
            <a:picLocks noChangeAspect="1"/>
          </p:cNvPicPr>
          <p:nvPr/>
        </p:nvPicPr>
        <p:blipFill>
          <a:blip r:embed="rId2"/>
          <a:stretch>
            <a:fillRect/>
          </a:stretch>
        </p:blipFill>
        <p:spPr>
          <a:xfrm>
            <a:off x="0" y="966032"/>
            <a:ext cx="12191999" cy="5686980"/>
          </a:xfrm>
          <a:prstGeom prst="rect">
            <a:avLst/>
          </a:prstGeom>
        </p:spPr>
      </p:pic>
    </p:spTree>
    <p:extLst>
      <p:ext uri="{BB962C8B-B14F-4D97-AF65-F5344CB8AC3E}">
        <p14:creationId xmlns:p14="http://schemas.microsoft.com/office/powerpoint/2010/main" val="3937387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268537" y="168875"/>
            <a:ext cx="9609109"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t>Vaccine specifications</a:t>
            </a:r>
          </a:p>
        </p:txBody>
      </p:sp>
      <p:sp>
        <p:nvSpPr>
          <p:cNvPr id="8" name="Rectangle 7"/>
          <p:cNvSpPr/>
          <p:nvPr/>
        </p:nvSpPr>
        <p:spPr>
          <a:xfrm>
            <a:off x="268536" y="929919"/>
            <a:ext cx="11923463" cy="5584606"/>
          </a:xfrm>
          <a:prstGeom prst="rect">
            <a:avLst/>
          </a:prstGeom>
          <a:noFill/>
          <a:ln>
            <a:noFill/>
          </a:ln>
        </p:spPr>
        <p:txBody>
          <a:bodyPr wrap="square">
            <a:spAutoFit/>
          </a:bodyPr>
          <a:lstStyle/>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Liquid vaccine, intramuscular injection, 2 dose schedule, 0.5 ml per dose,</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10 doses (Covishield) or 20 doses (Covaxin) per vaccine vial</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Physical appearance is clear to slightly opaque, colorless to slightly brown</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Cold chain space volume per dose is 2.1 ml (</a:t>
            </a:r>
            <a:r>
              <a:rPr lang="en-US" sz="2000" dirty="0" err="1">
                <a:ea typeface="Calibri" panose="020F0502020204030204" pitchFamily="34" charset="0"/>
                <a:cs typeface="Mangal" panose="02040503050203030202" pitchFamily="18" charset="0"/>
              </a:rPr>
              <a:t>Covishield</a:t>
            </a:r>
            <a:r>
              <a:rPr lang="en-US" sz="2000" dirty="0">
                <a:ea typeface="Calibri" panose="020F0502020204030204" pitchFamily="34" charset="0"/>
                <a:cs typeface="Mangal" panose="02040503050203030202" pitchFamily="18" charset="0"/>
              </a:rPr>
              <a:t>)/ 1.7 ml (</a:t>
            </a:r>
            <a:r>
              <a:rPr lang="en-US" sz="2000" dirty="0" err="1">
                <a:ea typeface="Calibri" panose="020F0502020204030204" pitchFamily="34" charset="0"/>
                <a:cs typeface="Mangal" panose="02040503050203030202" pitchFamily="18" charset="0"/>
              </a:rPr>
              <a:t>Covaxin</a:t>
            </a:r>
            <a:r>
              <a:rPr lang="en-US" sz="2000" dirty="0">
                <a:ea typeface="Calibri" panose="020F0502020204030204" pitchFamily="34" charset="0"/>
                <a:cs typeface="Mangal" panose="02040503050203030202" pitchFamily="18" charset="0"/>
              </a:rPr>
              <a:t>)</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Recommended storage temperature is </a:t>
            </a:r>
            <a:r>
              <a:rPr lang="en-US" sz="2000" b="1" dirty="0">
                <a:ea typeface="Calibri" panose="020F0502020204030204" pitchFamily="34" charset="0"/>
                <a:cs typeface="Mangal" panose="02040503050203030202" pitchFamily="18" charset="0"/>
              </a:rPr>
              <a:t>+2 to +8 Deg C</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Shake test is not applicable</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Freeze sensitive vaccine</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No VVM on the vial</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Open Vial Policy is not applicable, Mention </a:t>
            </a:r>
            <a:r>
              <a:rPr lang="en-US" sz="2000" b="1" dirty="0">
                <a:ea typeface="Calibri" panose="020F0502020204030204" pitchFamily="34" charset="0"/>
                <a:cs typeface="Mangal" panose="02040503050203030202" pitchFamily="18" charset="0"/>
              </a:rPr>
              <a:t>date/ time </a:t>
            </a:r>
            <a:r>
              <a:rPr lang="en-US" sz="2000" dirty="0">
                <a:ea typeface="Calibri" panose="020F0502020204030204" pitchFamily="34" charset="0"/>
                <a:cs typeface="Mangal" panose="02040503050203030202" pitchFamily="18" charset="0"/>
              </a:rPr>
              <a:t>on vial immediately after opening- Discard after 4 hours</a:t>
            </a:r>
          </a:p>
          <a:p>
            <a:pPr marL="342900" marR="0" lvl="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Shelf life is approximately 6 months from date of manufacturing</a:t>
            </a:r>
          </a:p>
          <a:p>
            <a:pPr marL="342900" marR="0" lvl="0" indent="-342900">
              <a:lnSpc>
                <a:spcPct val="150000"/>
              </a:lnSpc>
              <a:buFont typeface="Symbol" panose="05050102010706020507" pitchFamily="18" charset="2"/>
              <a:buChar char=""/>
              <a:tabLst>
                <a:tab pos="457200" algn="l"/>
              </a:tabLst>
            </a:pPr>
            <a:r>
              <a:rPr lang="en-US" sz="2000" b="1" dirty="0">
                <a:ea typeface="Calibri" panose="020F0502020204030204" pitchFamily="34" charset="0"/>
                <a:cs typeface="Mangal" panose="02040503050203030202" pitchFamily="18" charset="0"/>
              </a:rPr>
              <a:t>Ensure Early Expiry First out (EEFO)</a:t>
            </a:r>
          </a:p>
          <a:p>
            <a:pPr marL="342900" marR="0" lvl="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Do not stock buffer unnecessarily at any level</a:t>
            </a:r>
          </a:p>
        </p:txBody>
      </p:sp>
    </p:spTree>
    <p:extLst>
      <p:ext uri="{BB962C8B-B14F-4D97-AF65-F5344CB8AC3E}">
        <p14:creationId xmlns:p14="http://schemas.microsoft.com/office/powerpoint/2010/main" val="3501956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268538" y="0"/>
            <a:ext cx="11923462" cy="956871"/>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600" b="1" dirty="0"/>
              <a:t>COVID vaccine storage in ILR and domestic refrigerator</a:t>
            </a:r>
          </a:p>
        </p:txBody>
      </p:sp>
      <p:pic>
        <p:nvPicPr>
          <p:cNvPr id="28" name="Picture 27"/>
          <p:cNvPicPr/>
          <p:nvPr/>
        </p:nvPicPr>
        <p:blipFill rotWithShape="1">
          <a:blip r:embed="rId2">
            <a:extLst>
              <a:ext uri="{28A0092B-C50C-407E-A947-70E740481C1C}">
                <a14:useLocalDpi xmlns:a14="http://schemas.microsoft.com/office/drawing/2010/main" val="0"/>
              </a:ext>
            </a:extLst>
          </a:blip>
          <a:srcRect l="3233" t="3778" r="2462"/>
          <a:stretch/>
        </p:blipFill>
        <p:spPr>
          <a:xfrm>
            <a:off x="138223" y="1094538"/>
            <a:ext cx="5582093" cy="4902225"/>
          </a:xfrm>
          <a:prstGeom prst="rect">
            <a:avLst/>
          </a:prstGeom>
        </p:spPr>
      </p:pic>
      <p:grpSp>
        <p:nvGrpSpPr>
          <p:cNvPr id="36" name="Group 35"/>
          <p:cNvGrpSpPr/>
          <p:nvPr/>
        </p:nvGrpSpPr>
        <p:grpSpPr>
          <a:xfrm>
            <a:off x="2126512" y="3710763"/>
            <a:ext cx="5917699" cy="3147237"/>
            <a:chOff x="1338676" y="579333"/>
            <a:chExt cx="3287114" cy="1993569"/>
          </a:xfrm>
          <a:solidFill>
            <a:srgbClr val="FFCC00"/>
          </a:solidFill>
        </p:grpSpPr>
        <p:sp>
          <p:nvSpPr>
            <p:cNvPr id="46" name="Oval 45"/>
            <p:cNvSpPr/>
            <p:nvPr/>
          </p:nvSpPr>
          <p:spPr>
            <a:xfrm>
              <a:off x="2415990" y="2172852"/>
              <a:ext cx="2209800" cy="40005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chemeClr val="tx1"/>
                  </a:solidFill>
                  <a:effectLst/>
                  <a:latin typeface="Arial" panose="020B0604020202020204" pitchFamily="34" charset="0"/>
                  <a:ea typeface="Calibri" panose="020F0502020204030204" pitchFamily="34" charset="0"/>
                  <a:cs typeface="Mangal" panose="02040503050203030202" pitchFamily="18" charset="0"/>
                </a:rPr>
                <a:t>COVID vaccine</a:t>
              </a:r>
              <a:endParaRPr lang="en-US" sz="1600" dirty="0">
                <a:solidFill>
                  <a:schemeClr val="tx1"/>
                </a:solidFill>
                <a:effectLst/>
                <a:latin typeface="Calibri Light" panose="020F0302020204030204" pitchFamily="34" charset="0"/>
                <a:ea typeface="Calibri" panose="020F0502020204030204" pitchFamily="34" charset="0"/>
                <a:cs typeface="Mangal" panose="02040503050203030202" pitchFamily="18" charset="0"/>
              </a:endParaRPr>
            </a:p>
          </p:txBody>
        </p:sp>
        <p:cxnSp>
          <p:nvCxnSpPr>
            <p:cNvPr id="45" name="Straight Arrow Connector 44"/>
            <p:cNvCxnSpPr>
              <a:cxnSpLocks/>
              <a:endCxn id="46" idx="1"/>
            </p:cNvCxnSpPr>
            <p:nvPr/>
          </p:nvCxnSpPr>
          <p:spPr>
            <a:xfrm>
              <a:off x="1338676" y="579333"/>
              <a:ext cx="1400932" cy="1652105"/>
            </a:xfrm>
            <a:prstGeom prst="straightConnector1">
              <a:avLst/>
            </a:prstGeom>
            <a:grpFill/>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263F9AFF-17B6-41D9-8152-56DFD62AFADE}"/>
              </a:ext>
            </a:extLst>
          </p:cNvPr>
          <p:cNvPicPr>
            <a:picLocks noChangeAspect="1"/>
          </p:cNvPicPr>
          <p:nvPr/>
        </p:nvPicPr>
        <p:blipFill rotWithShape="1">
          <a:blip r:embed="rId3"/>
          <a:srcRect l="2559" t="4639" r="800" b="2842"/>
          <a:stretch/>
        </p:blipFill>
        <p:spPr>
          <a:xfrm>
            <a:off x="5829303" y="1095093"/>
            <a:ext cx="6255746" cy="4901670"/>
          </a:xfrm>
          <a:prstGeom prst="rect">
            <a:avLst/>
          </a:prstGeom>
          <a:ln>
            <a:solidFill>
              <a:srgbClr val="0070C0"/>
            </a:solidFill>
          </a:ln>
        </p:spPr>
      </p:pic>
      <p:cxnSp>
        <p:nvCxnSpPr>
          <p:cNvPr id="11" name="Straight Arrow Connector 10">
            <a:extLst>
              <a:ext uri="{FF2B5EF4-FFF2-40B4-BE49-F238E27FC236}">
                <a16:creationId xmlns:a16="http://schemas.microsoft.com/office/drawing/2014/main" id="{1FF1BAF3-981B-4348-98F1-A590277A7824}"/>
              </a:ext>
            </a:extLst>
          </p:cNvPr>
          <p:cNvCxnSpPr>
            <a:cxnSpLocks/>
            <a:endCxn id="46" idx="7"/>
          </p:cNvCxnSpPr>
          <p:nvPr/>
        </p:nvCxnSpPr>
        <p:spPr>
          <a:xfrm flipH="1">
            <a:off x="7461611" y="4742121"/>
            <a:ext cx="1384677" cy="1576811"/>
          </a:xfrm>
          <a:prstGeom prst="straightConnector1">
            <a:avLst/>
          </a:prstGeom>
          <a:solidFill>
            <a:srgbClr val="FFCC00"/>
          </a:solidFill>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804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268538" y="215789"/>
            <a:ext cx="11923462"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600" b="1" dirty="0"/>
              <a:t>Ice pack conditioning</a:t>
            </a:r>
          </a:p>
        </p:txBody>
      </p:sp>
      <p:pic>
        <p:nvPicPr>
          <p:cNvPr id="7" name="Picture 6">
            <a:extLst>
              <a:ext uri="{FF2B5EF4-FFF2-40B4-BE49-F238E27FC236}">
                <a16:creationId xmlns:a16="http://schemas.microsoft.com/office/drawing/2014/main" id="{76A183AE-48EF-4CBE-B842-0C783E7AD8F5}"/>
              </a:ext>
            </a:extLst>
          </p:cNvPr>
          <p:cNvPicPr/>
          <p:nvPr/>
        </p:nvPicPr>
        <p:blipFill>
          <a:blip r:embed="rId2">
            <a:extLst>
              <a:ext uri="{28A0092B-C50C-407E-A947-70E740481C1C}">
                <a14:useLocalDpi xmlns:a14="http://schemas.microsoft.com/office/drawing/2010/main" val="0"/>
              </a:ext>
            </a:extLst>
          </a:blip>
          <a:stretch>
            <a:fillRect/>
          </a:stretch>
        </p:blipFill>
        <p:spPr>
          <a:xfrm>
            <a:off x="2465556" y="1083159"/>
            <a:ext cx="6561545" cy="5317641"/>
          </a:xfrm>
          <a:prstGeom prst="rect">
            <a:avLst/>
          </a:prstGeom>
        </p:spPr>
      </p:pic>
    </p:spTree>
    <p:extLst>
      <p:ext uri="{BB962C8B-B14F-4D97-AF65-F5344CB8AC3E}">
        <p14:creationId xmlns:p14="http://schemas.microsoft.com/office/powerpoint/2010/main" val="3762390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281352" y="36398"/>
            <a:ext cx="11629295"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t>Vaccine and Cold Chain Management</a:t>
            </a:r>
          </a:p>
        </p:txBody>
      </p:sp>
      <p:sp>
        <p:nvSpPr>
          <p:cNvPr id="10" name="Content Placeholder 3">
            <a:extLst>
              <a:ext uri="{FF2B5EF4-FFF2-40B4-BE49-F238E27FC236}">
                <a16:creationId xmlns:a16="http://schemas.microsoft.com/office/drawing/2014/main" id="{E59521D3-CD71-4C34-AFE5-FC4CBE9CDDA9}"/>
              </a:ext>
            </a:extLst>
          </p:cNvPr>
          <p:cNvSpPr txBox="1">
            <a:spLocks/>
          </p:cNvSpPr>
          <p:nvPr/>
        </p:nvSpPr>
        <p:spPr>
          <a:xfrm>
            <a:off x="159026" y="1032651"/>
            <a:ext cx="11751621" cy="53681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lnSpc>
                <a:spcPct val="100000"/>
              </a:lnSpc>
              <a:spcBef>
                <a:spcPts val="600"/>
              </a:spcBef>
              <a:spcAft>
                <a:spcPts val="600"/>
              </a:spcAft>
            </a:pPr>
            <a:r>
              <a:rPr lang="en-US" altLang="en-US" sz="1800" dirty="0"/>
              <a:t>All private health facilities serving as CVCs will receive and store vaccines, managed through Co-WIN/ </a:t>
            </a:r>
            <a:r>
              <a:rPr lang="en-US" altLang="en-US" sz="1800" dirty="0" err="1"/>
              <a:t>eVIN</a:t>
            </a:r>
            <a:endParaRPr lang="en-US" altLang="en-US" sz="1800" dirty="0"/>
          </a:p>
          <a:p>
            <a:pPr marL="355600" indent="-355600">
              <a:lnSpc>
                <a:spcPct val="100000"/>
              </a:lnSpc>
              <a:spcBef>
                <a:spcPts val="600"/>
              </a:spcBef>
              <a:spcAft>
                <a:spcPts val="600"/>
              </a:spcAft>
            </a:pPr>
            <a:r>
              <a:rPr lang="en-US" altLang="en-US" sz="1800" dirty="0"/>
              <a:t>Ensure that the institution has the adequate number of CCE for vaccine storage as per the vaccine dose requirement- ILR or refrigerator</a:t>
            </a:r>
          </a:p>
          <a:p>
            <a:pPr marL="355600" indent="-355600">
              <a:lnSpc>
                <a:spcPct val="100000"/>
              </a:lnSpc>
              <a:spcBef>
                <a:spcPts val="600"/>
              </a:spcBef>
              <a:spcAft>
                <a:spcPts val="600"/>
              </a:spcAft>
            </a:pPr>
            <a:r>
              <a:rPr lang="en-US" altLang="en-US" sz="1800" dirty="0"/>
              <a:t>Only COVID-19 vaccines to be stored in identified equipment at private facilities – no other items or vaccines to be stored</a:t>
            </a:r>
          </a:p>
          <a:p>
            <a:pPr marL="355600" indent="-355600">
              <a:lnSpc>
                <a:spcPct val="100000"/>
              </a:lnSpc>
              <a:spcBef>
                <a:spcPts val="600"/>
              </a:spcBef>
              <a:spcAft>
                <a:spcPts val="600"/>
              </a:spcAft>
            </a:pPr>
            <a:r>
              <a:rPr lang="en-US" altLang="en-US" sz="1800" dirty="0"/>
              <a:t>Ensure that all CCE are functional before the activity and continuous power supply available for CCE</a:t>
            </a:r>
          </a:p>
          <a:p>
            <a:pPr marL="355600" indent="-355600">
              <a:lnSpc>
                <a:spcPct val="100000"/>
              </a:lnSpc>
              <a:spcBef>
                <a:spcPts val="600"/>
              </a:spcBef>
              <a:spcAft>
                <a:spcPts val="600"/>
              </a:spcAft>
            </a:pPr>
            <a:r>
              <a:rPr lang="en-US" altLang="en-US" sz="1800" b="1" dirty="0"/>
              <a:t>Twice daily monitoring of CCE temperature </a:t>
            </a:r>
            <a:r>
              <a:rPr lang="en-US" altLang="en-US" sz="1800" dirty="0"/>
              <a:t>to be ensured and monitored by facility in charge</a:t>
            </a:r>
          </a:p>
          <a:p>
            <a:pPr marL="355600" indent="-355600">
              <a:lnSpc>
                <a:spcPct val="100000"/>
              </a:lnSpc>
              <a:spcBef>
                <a:spcPts val="600"/>
              </a:spcBef>
              <a:spcAft>
                <a:spcPts val="600"/>
              </a:spcAft>
            </a:pPr>
            <a:r>
              <a:rPr lang="en-US" altLang="en-US" sz="1800" b="1" dirty="0"/>
              <a:t>Contingency plan for vaccine storage </a:t>
            </a:r>
            <a:r>
              <a:rPr lang="en-US" altLang="en-US" sz="1800" dirty="0"/>
              <a:t>in cold boxes or shifting to alternate locations to be prepared and ready to be implemented in case of power supply issues or other contingencies</a:t>
            </a:r>
          </a:p>
          <a:p>
            <a:pPr marL="355600" indent="-355600">
              <a:lnSpc>
                <a:spcPct val="100000"/>
              </a:lnSpc>
              <a:spcBef>
                <a:spcPts val="600"/>
              </a:spcBef>
              <a:spcAft>
                <a:spcPts val="600"/>
              </a:spcAft>
            </a:pPr>
            <a:r>
              <a:rPr lang="en-US" altLang="en-US" sz="1800" dirty="0"/>
              <a:t>In case of any CCE break down, private facility in charge/RCHO to be immediately informed for ensuring repairs or replacement</a:t>
            </a:r>
          </a:p>
          <a:p>
            <a:pPr marL="355600" indent="-355600">
              <a:lnSpc>
                <a:spcPct val="100000"/>
              </a:lnSpc>
              <a:spcBef>
                <a:spcPts val="600"/>
              </a:spcBef>
              <a:spcAft>
                <a:spcPts val="600"/>
              </a:spcAft>
            </a:pPr>
            <a:r>
              <a:rPr lang="en-US" altLang="en-US" sz="1800" dirty="0"/>
              <a:t>Adequate space to be ensured for storing syringes and other immunization logistics</a:t>
            </a:r>
          </a:p>
          <a:p>
            <a:pPr marL="355600" indent="-355600">
              <a:lnSpc>
                <a:spcPct val="100000"/>
              </a:lnSpc>
              <a:spcBef>
                <a:spcPts val="600"/>
              </a:spcBef>
              <a:spcAft>
                <a:spcPts val="600"/>
              </a:spcAft>
            </a:pPr>
            <a:r>
              <a:rPr lang="en-US" altLang="en-US" sz="1800" dirty="0"/>
              <a:t>Review of vaccine stock position after every session and weekly physical stock audit</a:t>
            </a:r>
          </a:p>
        </p:txBody>
      </p:sp>
    </p:spTree>
    <p:extLst>
      <p:ext uri="{BB962C8B-B14F-4D97-AF65-F5344CB8AC3E}">
        <p14:creationId xmlns:p14="http://schemas.microsoft.com/office/powerpoint/2010/main" val="4076244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17277F-9AAC-482C-87CA-151E283D26C4}"/>
              </a:ext>
            </a:extLst>
          </p:cNvPr>
          <p:cNvSpPr>
            <a:spLocks noGrp="1"/>
          </p:cNvSpPr>
          <p:nvPr>
            <p:ph idx="1"/>
          </p:nvPr>
        </p:nvSpPr>
        <p:spPr>
          <a:xfrm>
            <a:off x="192087" y="873516"/>
            <a:ext cx="11807825" cy="5739720"/>
          </a:xfrm>
        </p:spPr>
        <p:txBody>
          <a:bodyPr>
            <a:normAutofit/>
          </a:bodyPr>
          <a:lstStyle/>
          <a:p>
            <a:r>
              <a:rPr lang="en-US" b="1" dirty="0"/>
              <a:t>Eligible Beneficiary </a:t>
            </a:r>
          </a:p>
          <a:p>
            <a:endParaRPr lang="en-US" b="1" dirty="0"/>
          </a:p>
          <a:p>
            <a:pPr lvl="1"/>
            <a:r>
              <a:rPr lang="en-US" sz="2800" dirty="0"/>
              <a:t>All </a:t>
            </a:r>
            <a:r>
              <a:rPr lang="en-US" sz="2800" b="1" dirty="0"/>
              <a:t>Health Care Workers </a:t>
            </a:r>
            <a:r>
              <a:rPr lang="en-US" sz="2800" dirty="0"/>
              <a:t>and </a:t>
            </a:r>
            <a:r>
              <a:rPr lang="en-US" sz="2800" b="1" dirty="0"/>
              <a:t>Frontline Workers</a:t>
            </a:r>
            <a:r>
              <a:rPr lang="en-US" sz="2800" dirty="0"/>
              <a:t> as specified by the </a:t>
            </a:r>
            <a:r>
              <a:rPr lang="en-US" sz="2800" dirty="0" err="1"/>
              <a:t>MoHFW</a:t>
            </a:r>
            <a:endParaRPr lang="en-US" sz="2800" dirty="0"/>
          </a:p>
          <a:p>
            <a:pPr lvl="1"/>
            <a:endParaRPr lang="en-US" sz="2800" dirty="0"/>
          </a:p>
          <a:p>
            <a:pPr lvl="1"/>
            <a:r>
              <a:rPr lang="en-US" sz="2800" dirty="0"/>
              <a:t>All citizens that are </a:t>
            </a:r>
            <a:r>
              <a:rPr lang="en-US" sz="2800" b="1" dirty="0"/>
              <a:t>aged 60 years or more as on 1</a:t>
            </a:r>
            <a:r>
              <a:rPr lang="en-US" sz="2800" b="1" baseline="30000" dirty="0"/>
              <a:t>st</a:t>
            </a:r>
            <a:r>
              <a:rPr lang="en-US" sz="2800" b="1" dirty="0"/>
              <a:t> January 2022</a:t>
            </a:r>
          </a:p>
          <a:p>
            <a:pPr lvl="2"/>
            <a:r>
              <a:rPr lang="en-US" sz="2400" dirty="0"/>
              <a:t>Persons born before 1</a:t>
            </a:r>
            <a:r>
              <a:rPr lang="en-US" sz="2400" baseline="30000" dirty="0"/>
              <a:t>st</a:t>
            </a:r>
            <a:r>
              <a:rPr lang="en-US" sz="2400" dirty="0"/>
              <a:t> January 1962</a:t>
            </a:r>
          </a:p>
          <a:p>
            <a:pPr lvl="1"/>
            <a:endParaRPr lang="en-US" sz="2800" dirty="0"/>
          </a:p>
          <a:p>
            <a:pPr lvl="1"/>
            <a:r>
              <a:rPr lang="en-US" sz="2800" dirty="0"/>
              <a:t>All such citizens that are aged </a:t>
            </a:r>
            <a:r>
              <a:rPr lang="en-US" sz="2800" b="1" dirty="0"/>
              <a:t>45 years to 59 years as on 1</a:t>
            </a:r>
            <a:r>
              <a:rPr lang="en-US" sz="2800" b="1" baseline="30000" dirty="0"/>
              <a:t>st</a:t>
            </a:r>
            <a:r>
              <a:rPr lang="en-US" sz="2800" b="1" dirty="0"/>
              <a:t> January 2022, that have any of the specified comorbidities</a:t>
            </a:r>
            <a:r>
              <a:rPr lang="en-US" sz="2800" dirty="0"/>
              <a:t> </a:t>
            </a:r>
            <a:r>
              <a:rPr lang="mr-IN" sz="2800" dirty="0"/>
              <a:t>–</a:t>
            </a:r>
            <a:r>
              <a:rPr lang="en-US" sz="2800" dirty="0"/>
              <a:t> (20) </a:t>
            </a:r>
            <a:r>
              <a:rPr lang="mr-IN" sz="2800" dirty="0"/>
              <a:t>–</a:t>
            </a:r>
            <a:r>
              <a:rPr lang="en-US" sz="2800" dirty="0"/>
              <a:t> Annexure 1(A)</a:t>
            </a:r>
          </a:p>
          <a:p>
            <a:pPr lvl="2"/>
            <a:r>
              <a:rPr lang="en-US" sz="2400" dirty="0"/>
              <a:t>Persons born during 1</a:t>
            </a:r>
            <a:r>
              <a:rPr lang="en-US" sz="2400" baseline="30000" dirty="0"/>
              <a:t>st</a:t>
            </a:r>
            <a:r>
              <a:rPr lang="en-US" sz="2400" dirty="0"/>
              <a:t> January 1962 and 1</a:t>
            </a:r>
            <a:r>
              <a:rPr lang="en-US" sz="2400" baseline="30000" dirty="0"/>
              <a:t>st</a:t>
            </a:r>
            <a:r>
              <a:rPr lang="en-US" sz="2400" dirty="0"/>
              <a:t> January 1977</a:t>
            </a:r>
          </a:p>
          <a:p>
            <a:pPr marL="457200" lvl="1" indent="0">
              <a:buNone/>
            </a:pPr>
            <a:endParaRPr lang="en-US" sz="2800" dirty="0"/>
          </a:p>
          <a:p>
            <a:pPr lvl="2"/>
            <a:r>
              <a:rPr lang="en-US" sz="2800" dirty="0"/>
              <a:t>Subject to certification to that effect by a Registered Medical Practitioner </a:t>
            </a:r>
            <a:r>
              <a:rPr lang="mr-IN" sz="2800" dirty="0"/>
              <a:t>–</a:t>
            </a:r>
            <a:r>
              <a:rPr lang="en-US" sz="2800" dirty="0"/>
              <a:t> Annexure 1(B)</a:t>
            </a:r>
          </a:p>
          <a:p>
            <a:endParaRPr lang="en-US" b="1" dirty="0"/>
          </a:p>
        </p:txBody>
      </p:sp>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p:txBody>
          <a:bodyPr>
            <a:normAutofit fontScale="90000"/>
          </a:bodyPr>
          <a:lstStyle/>
          <a:p>
            <a:r>
              <a:rPr lang="en-IN" dirty="0"/>
              <a:t>NEXT PHASE – COWIN 2.0</a:t>
            </a:r>
          </a:p>
        </p:txBody>
      </p:sp>
    </p:spTree>
    <p:extLst>
      <p:ext uri="{BB962C8B-B14F-4D97-AF65-F5344CB8AC3E}">
        <p14:creationId xmlns:p14="http://schemas.microsoft.com/office/powerpoint/2010/main" val="2151717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268537" y="0"/>
            <a:ext cx="10567033" cy="97172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Management during COVID Vaccination session at CVCs</a:t>
            </a:r>
            <a:endParaRPr lang="en-IN" sz="2800" b="1" strike="sngStrike" dirty="0"/>
          </a:p>
        </p:txBody>
      </p:sp>
      <p:sp>
        <p:nvSpPr>
          <p:cNvPr id="22" name="TextBox 21"/>
          <p:cNvSpPr txBox="1"/>
          <p:nvPr/>
        </p:nvSpPr>
        <p:spPr>
          <a:xfrm>
            <a:off x="0" y="1086425"/>
            <a:ext cx="12192000" cy="5247590"/>
          </a:xfrm>
          <a:prstGeom prst="rect">
            <a:avLst/>
          </a:prstGeom>
          <a:noFill/>
        </p:spPr>
        <p:txBody>
          <a:bodyPr wrap="square" rtlCol="0">
            <a:spAutoFit/>
          </a:bodyPr>
          <a:lstStyle/>
          <a:p>
            <a:pPr marL="457200" indent="-457200" algn="just">
              <a:spcAft>
                <a:spcPts val="1000"/>
              </a:spcAft>
              <a:buClr>
                <a:srgbClr val="FFCC00"/>
              </a:buClr>
              <a:buFont typeface="Arial" panose="020B0604020202020204" pitchFamily="34" charset="0"/>
              <a:buChar char="•"/>
            </a:pPr>
            <a:r>
              <a:rPr lang="en-US" sz="2000" dirty="0"/>
              <a:t>Ensure that the vaccine from </a:t>
            </a:r>
            <a:r>
              <a:rPr lang="en-US" sz="2000" b="1" dirty="0"/>
              <a:t>same manufacturer</a:t>
            </a:r>
            <a:r>
              <a:rPr lang="en-US" sz="2000" dirty="0"/>
              <a:t> is administered to the beneficiary for 2</a:t>
            </a:r>
            <a:r>
              <a:rPr lang="en-US" sz="2000" baseline="30000" dirty="0"/>
              <a:t>nd</a:t>
            </a:r>
            <a:r>
              <a:rPr lang="en-US" sz="2000" dirty="0"/>
              <a:t> dose</a:t>
            </a:r>
          </a:p>
          <a:p>
            <a:pPr marL="457200" lvl="0" indent="-457200" algn="just">
              <a:spcAft>
                <a:spcPts val="1000"/>
              </a:spcAft>
              <a:buClr>
                <a:srgbClr val="FFCC00"/>
              </a:buClr>
              <a:buFont typeface="Arial" panose="020B0604020202020204" pitchFamily="34" charset="0"/>
              <a:buChar char="•"/>
            </a:pPr>
            <a:r>
              <a:rPr lang="en-US" sz="2000" dirty="0"/>
              <a:t>Never expose the vaccine carrier, vial or icepack to direct sunlight</a:t>
            </a:r>
          </a:p>
          <a:p>
            <a:pPr marL="457200" lvl="0" indent="-457200" algn="just">
              <a:spcAft>
                <a:spcPts val="1000"/>
              </a:spcAft>
              <a:buClr>
                <a:srgbClr val="FFCC00"/>
              </a:buClr>
              <a:buFont typeface="Arial" panose="020B0604020202020204" pitchFamily="34" charset="0"/>
              <a:buChar char="•"/>
            </a:pPr>
            <a:r>
              <a:rPr lang="en-US" sz="2000" dirty="0"/>
              <a:t>All vaccines should be kept inside the vaccine carrier/ refrigerator with the lid/ door closed until a beneficiary comes for vaccination</a:t>
            </a:r>
          </a:p>
          <a:p>
            <a:pPr marL="457200" lvl="0" indent="-457200" algn="just">
              <a:spcAft>
                <a:spcPts val="1000"/>
              </a:spcAft>
              <a:buClr>
                <a:srgbClr val="FFCC00"/>
              </a:buClr>
              <a:buFont typeface="Arial" panose="020B0604020202020204" pitchFamily="34" charset="0"/>
              <a:buChar char="•"/>
            </a:pPr>
            <a:r>
              <a:rPr lang="en-US" sz="2000" dirty="0"/>
              <a:t>Keep the COVID vaccine </a:t>
            </a:r>
            <a:r>
              <a:rPr lang="en-US" sz="2000" b="1" dirty="0"/>
              <a:t>on the table and not on the ice pack</a:t>
            </a:r>
          </a:p>
          <a:p>
            <a:pPr marL="457200" lvl="0" indent="-457200" algn="just">
              <a:spcAft>
                <a:spcPts val="1000"/>
              </a:spcAft>
              <a:buClr>
                <a:srgbClr val="FFCC00"/>
              </a:buClr>
              <a:buFont typeface="Arial" panose="020B0604020202020204" pitchFamily="34" charset="0"/>
              <a:buChar char="•"/>
            </a:pPr>
            <a:r>
              <a:rPr lang="en-US" sz="2000" dirty="0"/>
              <a:t>Never pre-fill syringes</a:t>
            </a:r>
          </a:p>
          <a:p>
            <a:pPr marL="457200" indent="-457200" algn="just">
              <a:spcAft>
                <a:spcPts val="1000"/>
              </a:spcAft>
              <a:buClr>
                <a:srgbClr val="FFCC00"/>
              </a:buClr>
              <a:buFont typeface="Arial" panose="020B0604020202020204" pitchFamily="34" charset="0"/>
              <a:buChar char="•"/>
            </a:pPr>
            <a:r>
              <a:rPr lang="en-US" sz="2000" b="1" dirty="0"/>
              <a:t>All open vaccine vials need to be discarded after 4 hours of opening </a:t>
            </a:r>
            <a:r>
              <a:rPr lang="en-US" sz="2000" dirty="0"/>
              <a:t>or at the end of session – date and time of opening of vials needs to be written on the vial</a:t>
            </a:r>
          </a:p>
          <a:p>
            <a:pPr marL="457200" indent="-457200" algn="just">
              <a:spcAft>
                <a:spcPts val="1000"/>
              </a:spcAft>
              <a:buClr>
                <a:srgbClr val="FFCC00"/>
              </a:buClr>
              <a:buFont typeface="Arial" panose="020B0604020202020204" pitchFamily="34" charset="0"/>
              <a:buChar char="•"/>
            </a:pPr>
            <a:r>
              <a:rPr lang="en-US" sz="2000" dirty="0"/>
              <a:t>Use all vaccine contents in a vial before opening a new vial.</a:t>
            </a:r>
          </a:p>
          <a:p>
            <a:pPr marL="457200" indent="-457200" algn="just">
              <a:spcAft>
                <a:spcPts val="1000"/>
              </a:spcAft>
              <a:buClr>
                <a:srgbClr val="FFCC00"/>
              </a:buClr>
              <a:buFont typeface="Arial" panose="020B0604020202020204" pitchFamily="34" charset="0"/>
              <a:buChar char="•"/>
            </a:pPr>
            <a:r>
              <a:rPr lang="en-US" sz="2000" dirty="0"/>
              <a:t>At the end of the session, the vaccine carrier with all icepacks and unopened vaccine vials should be sent back to the cold chain point and stored in the ILR/ refrigerator</a:t>
            </a:r>
          </a:p>
          <a:p>
            <a:pPr marL="457200" indent="-457200" algn="just">
              <a:spcAft>
                <a:spcPts val="1000"/>
              </a:spcAft>
              <a:buClr>
                <a:srgbClr val="FFCC00"/>
              </a:buClr>
              <a:buFont typeface="Arial" panose="020B0604020202020204" pitchFamily="34" charset="0"/>
              <a:buChar char="•"/>
            </a:pPr>
            <a:r>
              <a:rPr lang="en-US" sz="2000" dirty="0"/>
              <a:t>Unopened vials from the previous session have to be prioritized for use during the next session</a:t>
            </a:r>
          </a:p>
          <a:p>
            <a:pPr marL="457200" lvl="0" indent="-457200" algn="just">
              <a:spcAft>
                <a:spcPts val="1000"/>
              </a:spcAft>
              <a:buClr>
                <a:srgbClr val="FFCC00"/>
              </a:buClr>
              <a:buFont typeface="Arial" panose="020B0604020202020204" pitchFamily="34" charset="0"/>
              <a:buChar char="•"/>
            </a:pPr>
            <a:r>
              <a:rPr lang="en-US" sz="2000" dirty="0"/>
              <a:t>Ensure adequate safety and security arrangements for the vaccines to </a:t>
            </a:r>
            <a:r>
              <a:rPr lang="en-US" sz="2000" b="1" dirty="0"/>
              <a:t>prevent pilferage and theft</a:t>
            </a:r>
          </a:p>
        </p:txBody>
      </p:sp>
    </p:spTree>
    <p:extLst>
      <p:ext uri="{BB962C8B-B14F-4D97-AF65-F5344CB8AC3E}">
        <p14:creationId xmlns:p14="http://schemas.microsoft.com/office/powerpoint/2010/main" val="1991584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Google Shape;189;p12"/>
          <p:cNvSpPr txBox="1">
            <a:spLocks/>
          </p:cNvSpPr>
          <p:nvPr/>
        </p:nvSpPr>
        <p:spPr bwMode="auto">
          <a:xfrm>
            <a:off x="0" y="0"/>
            <a:ext cx="12192000" cy="87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2400" b="1" dirty="0">
                <a:latin typeface="Arial" panose="020B0604020202020204" pitchFamily="34" charset="0"/>
                <a:ea typeface="Adobe Fan Heiti Std B"/>
                <a:cs typeface="Arial" panose="020B0604020202020204" pitchFamily="34" charset="0"/>
              </a:rPr>
              <a:t>Steps to ensure safe disposal of immunization waste at session sites </a:t>
            </a:r>
          </a:p>
          <a:p>
            <a:pPr eaLnBrk="1" hangingPunct="1">
              <a:lnSpc>
                <a:spcPct val="90000"/>
              </a:lnSpc>
            </a:pPr>
            <a:r>
              <a:rPr lang="en-US" altLang="en-US" sz="2400" b="1" dirty="0">
                <a:latin typeface="Arial" panose="020B0604020202020204" pitchFamily="34" charset="0"/>
                <a:ea typeface="Adobe Fan Heiti Std B"/>
                <a:cs typeface="Arial" panose="020B0604020202020204" pitchFamily="34" charset="0"/>
              </a:rPr>
              <a:t>(public and private sector)</a:t>
            </a:r>
          </a:p>
        </p:txBody>
      </p:sp>
      <p:pic>
        <p:nvPicPr>
          <p:cNvPr id="15374" name="Picture 25"/>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748758" y="1367556"/>
            <a:ext cx="1088459" cy="333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30CB568-808A-483E-9EAE-71120087B0A6}"/>
              </a:ext>
            </a:extLst>
          </p:cNvPr>
          <p:cNvGrpSpPr/>
          <p:nvPr/>
        </p:nvGrpSpPr>
        <p:grpSpPr>
          <a:xfrm>
            <a:off x="8682182" y="1270638"/>
            <a:ext cx="3088554" cy="5146092"/>
            <a:chOff x="8207237" y="497682"/>
            <a:chExt cx="3748226" cy="6245225"/>
          </a:xfrm>
        </p:grpSpPr>
        <p:pic>
          <p:nvPicPr>
            <p:cNvPr id="153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8175" y="497682"/>
              <a:ext cx="2427288"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8175" y="2550251"/>
              <a:ext cx="242728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0"/>
            <p:cNvGrpSpPr>
              <a:grpSpLocks/>
            </p:cNvGrpSpPr>
            <p:nvPr/>
          </p:nvGrpSpPr>
          <p:grpSpPr bwMode="auto">
            <a:xfrm>
              <a:off x="8207237" y="4635662"/>
              <a:ext cx="3748225" cy="2107245"/>
              <a:chOff x="7085316" y="1107440"/>
              <a:chExt cx="5032927" cy="5293366"/>
            </a:xfrm>
          </p:grpSpPr>
          <p:pic>
            <p:nvPicPr>
              <p:cNvPr id="23"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316" y="3075818"/>
                <a:ext cx="1773689" cy="332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1683" y="1107440"/>
                <a:ext cx="2686560" cy="182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Bent Arrow 24"/>
              <p:cNvSpPr/>
              <p:nvPr/>
            </p:nvSpPr>
            <p:spPr>
              <a:xfrm rot="16200000" flipH="1">
                <a:off x="7822005" y="1404999"/>
                <a:ext cx="1419397" cy="1643529"/>
              </a:xfrm>
              <a:prstGeom prst="bentArrow">
                <a:avLst>
                  <a:gd name="adj1" fmla="val 14743"/>
                  <a:gd name="adj2" fmla="val 27564"/>
                  <a:gd name="adj3" fmla="val 1474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latin typeface="Arial" panose="020B0604020202020204" pitchFamily="34" charset="0"/>
                  <a:cs typeface="Arial" panose="020B0604020202020204" pitchFamily="34" charset="0"/>
                </a:endParaRPr>
              </a:p>
            </p:txBody>
          </p:sp>
        </p:grpSp>
      </p:grpSp>
      <p:sp>
        <p:nvSpPr>
          <p:cNvPr id="14" name="Rectangle 13"/>
          <p:cNvSpPr/>
          <p:nvPr/>
        </p:nvSpPr>
        <p:spPr>
          <a:xfrm>
            <a:off x="236536" y="1578059"/>
            <a:ext cx="8512221" cy="4652556"/>
          </a:xfrm>
          <a:prstGeom prst="rect">
            <a:avLst/>
          </a:prstGeom>
        </p:spPr>
        <p:txBody>
          <a:bodyPr wrap="square">
            <a:spAutoFit/>
          </a:bodyPr>
          <a:lstStyle/>
          <a:p>
            <a:pPr marL="0" marR="0" algn="just">
              <a:spcBef>
                <a:spcPts val="0"/>
              </a:spcBef>
              <a:spcAft>
                <a:spcPts val="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1: </a:t>
            </a:r>
            <a:r>
              <a:rPr lang="en-IN" sz="2400" dirty="0">
                <a:solidFill>
                  <a:srgbClr val="000000"/>
                </a:solidFill>
                <a:latin typeface="Arial" panose="020B0604020202020204" pitchFamily="34" charset="0"/>
                <a:ea typeface="Calibri" panose="020F0502020204030204" pitchFamily="34" charset="0"/>
                <a:cs typeface="Arial" panose="020B0604020202020204" pitchFamily="34" charset="0"/>
              </a:rPr>
              <a:t>At the session site, vaccinators cut the hub of the AD syringe immediately after administering the injection using the hub cutter. The cut needles will get collected in the puncture-proof container of the hub cutter</a:t>
            </a:r>
          </a:p>
          <a:p>
            <a:pPr marL="0" marR="0" algn="just">
              <a:spcBef>
                <a:spcPts val="0"/>
              </a:spcBef>
              <a:spcAft>
                <a:spcPts val="0"/>
              </a:spcAft>
            </a:pPr>
            <a:endPar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2: </a:t>
            </a:r>
            <a:r>
              <a:rPr lang="en-IN" sz="2400" dirty="0">
                <a:latin typeface="Arial" panose="020B0604020202020204" pitchFamily="34" charset="0"/>
                <a:ea typeface="Calibri" panose="020F0502020204030204" pitchFamily="34" charset="0"/>
                <a:cs typeface="Arial" panose="020B0604020202020204" pitchFamily="34" charset="0"/>
              </a:rPr>
              <a:t>Segregate and store the plastic portion of the cut syringes in the red bag or container. T</a:t>
            </a:r>
            <a:r>
              <a:rPr lang="en-IN" sz="2400" dirty="0">
                <a:solidFill>
                  <a:srgbClr val="000000"/>
                </a:solidFill>
                <a:latin typeface="Arial" panose="020B0604020202020204" pitchFamily="34" charset="0"/>
                <a:ea typeface="Calibri" panose="020F0502020204030204" pitchFamily="34" charset="0"/>
                <a:cs typeface="Arial" panose="020B0604020202020204" pitchFamily="34" charset="0"/>
              </a:rPr>
              <a:t>he bags/ container should bear the biohazard symbol</a:t>
            </a:r>
          </a:p>
          <a:p>
            <a:pPr marL="0" marR="0" algn="just">
              <a:spcBef>
                <a:spcPts val="0"/>
              </a:spcBef>
              <a:spcAft>
                <a:spcPts val="0"/>
              </a:spcAft>
            </a:pPr>
            <a:endParaRPr lang="en-IN"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spcBef>
                <a:spcPts val="0"/>
              </a:spcBef>
              <a:spcAft>
                <a:spcPts val="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3: </a:t>
            </a:r>
            <a:r>
              <a:rPr lang="en-IN" sz="2400" dirty="0">
                <a:solidFill>
                  <a:srgbClr val="000000"/>
                </a:solidFill>
                <a:latin typeface="Arial" panose="020B0604020202020204" pitchFamily="34" charset="0"/>
                <a:ea typeface="Calibri" panose="020F0502020204030204" pitchFamily="34" charset="0"/>
                <a:cs typeface="Arial" panose="020B0604020202020204" pitchFamily="34" charset="0"/>
              </a:rPr>
              <a:t>Store the broken vaccine vials in a separate blue container, used cotton swab in the yellow bag</a:t>
            </a:r>
            <a:endParaRPr lang="en-US" sz="2400"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endParaRPr lang="en-US" sz="24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979713"/>
            <a:ext cx="12057017" cy="5421997"/>
          </a:xfrm>
          <a:prstGeom prst="rect">
            <a:avLst/>
          </a:prstGeom>
        </p:spPr>
        <p:txBody>
          <a:bodyPr wrap="square">
            <a:spAutoFit/>
          </a:bodyPr>
          <a:lstStyle/>
          <a:p>
            <a:pPr marL="0" marR="0" algn="just">
              <a:spcBef>
                <a:spcPts val="0"/>
              </a:spcBef>
              <a:spcAft>
                <a:spcPts val="100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4: </a:t>
            </a:r>
            <a:r>
              <a:rPr lang="en-IN" sz="2400" dirty="0">
                <a:solidFill>
                  <a:srgbClr val="000000"/>
                </a:solidFill>
                <a:latin typeface="Arial" panose="020B0604020202020204" pitchFamily="34" charset="0"/>
                <a:ea typeface="Calibri" panose="020F0502020204030204" pitchFamily="34" charset="0"/>
                <a:cs typeface="Arial" panose="020B0604020202020204" pitchFamily="34" charset="0"/>
              </a:rPr>
              <a:t>Plastic wrapper, cap of the syringe, PCM wrappers and any other packaging material should be segregated as general waste</a:t>
            </a:r>
          </a:p>
          <a:p>
            <a:pPr marL="0" marR="0" algn="just">
              <a:spcBef>
                <a:spcPts val="0"/>
              </a:spcBef>
              <a:spcAft>
                <a:spcPts val="1000"/>
              </a:spcAft>
            </a:pPr>
            <a:endParaRPr lang="en-IN"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00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5: </a:t>
            </a:r>
            <a:r>
              <a:rPr lang="en-US" sz="2400" dirty="0">
                <a:latin typeface="Arial" panose="020B0604020202020204" pitchFamily="34" charset="0"/>
                <a:ea typeface="Calibri" panose="020F0502020204030204" pitchFamily="34" charset="0"/>
                <a:cs typeface="Arial" panose="020B0604020202020204" pitchFamily="34" charset="0"/>
              </a:rPr>
              <a:t>The used and unused vaccine vials should be returned to the CCP as per existing AEFI guidelines for proper disposal</a:t>
            </a:r>
          </a:p>
          <a:p>
            <a:pPr marL="0" marR="0" algn="just">
              <a:spcBef>
                <a:spcPts val="0"/>
              </a:spcBef>
              <a:spcAft>
                <a:spcPts val="1000"/>
              </a:spcAft>
            </a:pPr>
            <a:endParaRPr lang="en-US" sz="24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spcAft>
                <a:spcPts val="100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6: </a:t>
            </a:r>
            <a:r>
              <a:rPr lang="en-IN" sz="2400" dirty="0">
                <a:solidFill>
                  <a:srgbClr val="000000"/>
                </a:solidFill>
                <a:latin typeface="Arial" panose="020B0604020202020204" pitchFamily="34" charset="0"/>
                <a:ea typeface="Calibri" panose="020F0502020204030204" pitchFamily="34" charset="0"/>
                <a:cs typeface="Arial" panose="020B0604020202020204" pitchFamily="34" charset="0"/>
              </a:rPr>
              <a:t>At the end of the session- send the Red bag, Yellow bag, Blue bag/container and the hub cutter to CCP for further disinfection and disposal or handing over to Common Biomedical Waste Treatment Facility (CBWTF)</a:t>
            </a:r>
            <a:endParaRPr lang="en-US" sz="2000"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000"/>
              </a:spcAft>
            </a:pPr>
            <a:r>
              <a:rPr lang="en-US" sz="1600" b="1" dirty="0">
                <a:latin typeface="Arial" panose="020B0604020202020204" pitchFamily="34" charset="0"/>
                <a:ea typeface="Calibri" panose="020F0502020204030204" pitchFamily="34" charset="0"/>
                <a:cs typeface="Arial" panose="020B0604020202020204" pitchFamily="34" charset="0"/>
              </a:rPr>
              <a:t>Note- </a:t>
            </a:r>
          </a:p>
          <a:p>
            <a:pPr marL="457200" marR="0" indent="-457200" algn="just">
              <a:spcBef>
                <a:spcPts val="0"/>
              </a:spcBef>
              <a:spcAft>
                <a:spcPts val="1000"/>
              </a:spcAft>
              <a:buAutoNum type="arabicPeriod"/>
            </a:pPr>
            <a:r>
              <a:rPr lang="en-US" sz="1600" dirty="0">
                <a:latin typeface="Arial" panose="020B0604020202020204" pitchFamily="34" charset="0"/>
                <a:ea typeface="Calibri" panose="020F0502020204030204" pitchFamily="34" charset="0"/>
                <a:cs typeface="Arial" panose="020B0604020202020204" pitchFamily="34" charset="0"/>
              </a:rPr>
              <a:t>General Waste Bag may be of any colour and will not carry biohazard symbol</a:t>
            </a:r>
          </a:p>
          <a:p>
            <a:pPr marL="457200" marR="0" indent="-457200" algn="just">
              <a:spcBef>
                <a:spcPts val="0"/>
              </a:spcBef>
              <a:spcAft>
                <a:spcPts val="1000"/>
              </a:spcAft>
              <a:buAutoNum type="arabicPeriod"/>
            </a:pPr>
            <a:r>
              <a:rPr lang="en-US" sz="1600" dirty="0">
                <a:latin typeface="Arial" panose="020B0604020202020204" pitchFamily="34" charset="0"/>
                <a:ea typeface="Calibri" panose="020F0502020204030204" pitchFamily="34" charset="0"/>
                <a:cs typeface="Arial" panose="020B0604020202020204" pitchFamily="34" charset="0"/>
              </a:rPr>
              <a:t>In case of disposal of face mask, PPE etc. at session, protocol for COVID-19 waste management July 2020 should be followed</a:t>
            </a:r>
            <a:r>
              <a:rPr lang="en-IN" sz="2400" dirty="0">
                <a:latin typeface="Arial" panose="020B0604020202020204" pitchFamily="34" charset="0"/>
                <a:ea typeface="Calibri" panose="020F0502020204030204" pitchFamily="34" charset="0"/>
                <a:cs typeface="Arial" panose="020B0604020202020204" pitchFamily="34" charset="0"/>
              </a:rPr>
              <a:t> </a:t>
            </a:r>
            <a:endParaRPr lang="en-US" sz="2400" dirty="0">
              <a:latin typeface="Arial" panose="020B0604020202020204" pitchFamily="34" charset="0"/>
              <a:ea typeface="Calibri" panose="020F0502020204030204" pitchFamily="34" charset="0"/>
              <a:cs typeface="Arial" panose="020B0604020202020204" pitchFamily="34" charset="0"/>
            </a:endParaRPr>
          </a:p>
        </p:txBody>
      </p:sp>
      <p:sp>
        <p:nvSpPr>
          <p:cNvPr id="4" name="Google Shape;189;p12">
            <a:extLst>
              <a:ext uri="{FF2B5EF4-FFF2-40B4-BE49-F238E27FC236}">
                <a16:creationId xmlns:a16="http://schemas.microsoft.com/office/drawing/2014/main" id="{1E3D5381-C3B1-4B08-9711-C8FD166725B1}"/>
              </a:ext>
            </a:extLst>
          </p:cNvPr>
          <p:cNvSpPr txBox="1">
            <a:spLocks/>
          </p:cNvSpPr>
          <p:nvPr/>
        </p:nvSpPr>
        <p:spPr bwMode="auto">
          <a:xfrm>
            <a:off x="0" y="0"/>
            <a:ext cx="12192000" cy="87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000" b="1" dirty="0">
                <a:latin typeface="Arial" panose="020B0604020202020204" pitchFamily="34" charset="0"/>
                <a:ea typeface="Adobe Fan Heiti Std B"/>
                <a:cs typeface="Arial" panose="020B0604020202020204" pitchFamily="34" charset="0"/>
              </a:rPr>
              <a:t>Steps to ensure safe disposal of immunization waste at session sites (public and private sector)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268537" y="168875"/>
            <a:ext cx="9609109"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000" b="1" i="0" u="none" strike="noStrike" kern="1200" cap="none" spc="0" normalizeH="0" baseline="0" noProof="0" dirty="0">
                <a:ln>
                  <a:noFill/>
                </a:ln>
                <a:solidFill>
                  <a:prstClr val="black"/>
                </a:solidFill>
                <a:effectLst/>
                <a:uLnTx/>
                <a:uFillTx/>
                <a:latin typeface="Calibri Light"/>
                <a:ea typeface="+mj-ea"/>
                <a:cs typeface="+mj-cs"/>
              </a:rPr>
              <a:t>COVID Vaccination at Private facility</a:t>
            </a:r>
          </a:p>
        </p:txBody>
      </p:sp>
      <p:sp>
        <p:nvSpPr>
          <p:cNvPr id="8" name="Rectangle 7"/>
          <p:cNvSpPr/>
          <p:nvPr/>
        </p:nvSpPr>
        <p:spPr>
          <a:xfrm>
            <a:off x="268537" y="787491"/>
            <a:ext cx="11923463" cy="5584606"/>
          </a:xfrm>
          <a:prstGeom prst="rect">
            <a:avLst/>
          </a:prstGeom>
          <a:noFill/>
          <a:ln>
            <a:noFill/>
          </a:ln>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Private facility should have </a:t>
            </a:r>
            <a:r>
              <a:rPr kumimoji="0" lang="en-US" sz="2000" b="1" i="0" u="none" strike="noStrike" kern="1200" cap="none" spc="0" normalizeH="0" baseline="0" noProof="0" dirty="0">
                <a:ln>
                  <a:noFill/>
                </a:ln>
                <a:solidFill>
                  <a:srgbClr val="7030A0"/>
                </a:solidFill>
                <a:effectLst/>
                <a:uLnTx/>
                <a:uFillTx/>
                <a:latin typeface="Calibri"/>
                <a:ea typeface="Calibri" panose="020F0502020204030204" pitchFamily="34" charset="0"/>
                <a:cs typeface="Mangal" panose="02040503050203030202" pitchFamily="18" charset="0"/>
              </a:rPr>
              <a:t>ILR or Refrigerator for exclusively storing vaccines</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There should be </a:t>
            </a:r>
            <a:r>
              <a:rPr kumimoji="0" lang="en-US" sz="2000" b="1" i="0" u="none" strike="noStrike" kern="1200" cap="none" spc="0" normalizeH="0" baseline="0" noProof="0" dirty="0">
                <a:ln>
                  <a:noFill/>
                </a:ln>
                <a:solidFill>
                  <a:srgbClr val="7030A0"/>
                </a:solidFill>
                <a:effectLst/>
                <a:uLnTx/>
                <a:uFillTx/>
                <a:latin typeface="Calibri"/>
                <a:ea typeface="Calibri" panose="020F0502020204030204" pitchFamily="34" charset="0"/>
                <a:cs typeface="Mangal" panose="02040503050203030202" pitchFamily="18" charset="0"/>
              </a:rPr>
              <a:t>uninterrupted power supply/ power back-up</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With </a:t>
            </a:r>
            <a:r>
              <a:rPr kumimoji="0" lang="en-US" sz="2000" b="1" i="0" u="none" strike="noStrike" kern="1200" cap="none" spc="0" normalizeH="0" baseline="0" noProof="0" dirty="0">
                <a:ln>
                  <a:noFill/>
                </a:ln>
                <a:solidFill>
                  <a:srgbClr val="7030A0"/>
                </a:solidFill>
                <a:effectLst/>
                <a:uLnTx/>
                <a:uFillTx/>
                <a:latin typeface="Calibri"/>
                <a:ea typeface="Calibri" panose="020F0502020204030204" pitchFamily="34" charset="0"/>
                <a:cs typeface="Mangal" panose="02040503050203030202" pitchFamily="18" charset="0"/>
              </a:rPr>
              <a:t>temperature monitoring device </a:t>
            </a: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and temperature chart-twice daily recording</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COVID vaccine vial </a:t>
            </a:r>
            <a:r>
              <a:rPr kumimoji="0" lang="en-US" sz="2000" b="1" i="0" u="none" strike="noStrike" kern="1200" cap="none" spc="0" normalizeH="0" baseline="0" noProof="0" dirty="0">
                <a:ln>
                  <a:noFill/>
                </a:ln>
                <a:solidFill>
                  <a:srgbClr val="7030A0"/>
                </a:solidFill>
                <a:effectLst/>
                <a:uLnTx/>
                <a:uFillTx/>
                <a:latin typeface="Calibri"/>
                <a:ea typeface="Calibri" panose="020F0502020204030204" pitchFamily="34" charset="0"/>
                <a:cs typeface="Mangal" panose="02040503050203030202" pitchFamily="18" charset="0"/>
              </a:rPr>
              <a:t>should not be used beyond 4 hours of opening</a:t>
            </a:r>
            <a:r>
              <a:rPr kumimoji="0" lang="en-US"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 </a:t>
            </a: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under any circumstances. </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Mention </a:t>
            </a:r>
            <a:r>
              <a:rPr kumimoji="0" lang="en-US" sz="2000" b="1" i="0" u="none" strike="noStrike" kern="1200" cap="none" spc="0" normalizeH="0" baseline="0" noProof="0" dirty="0">
                <a:ln>
                  <a:noFill/>
                </a:ln>
                <a:solidFill>
                  <a:srgbClr val="7030A0"/>
                </a:solidFill>
                <a:effectLst/>
                <a:uLnTx/>
                <a:uFillTx/>
                <a:latin typeface="Calibri"/>
                <a:ea typeface="Calibri" panose="020F0502020204030204" pitchFamily="34" charset="0"/>
                <a:cs typeface="Mangal" panose="02040503050203030202" pitchFamily="18" charset="0"/>
              </a:rPr>
              <a:t>date/time on vial </a:t>
            </a: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immediately after opening</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Use a new syringe for every vaccination</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Never place partially used/open vials in an ILR/refrigerator</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Every beneficiary should </a:t>
            </a:r>
            <a:r>
              <a:rPr kumimoji="0" lang="en-IN" sz="2000" i="0" u="none" strike="noStrike" kern="1200" cap="none" spc="0" normalizeH="0" baseline="0" noProof="0" dirty="0">
                <a:ln>
                  <a:noFill/>
                </a:ln>
                <a:solidFill>
                  <a:prstClr val="black"/>
                </a:solidFill>
                <a:effectLst/>
                <a:uLnTx/>
                <a:uFillTx/>
                <a:latin typeface="Calibri"/>
                <a:ea typeface="+mn-ea"/>
                <a:cs typeface="+mn-cs"/>
              </a:rPr>
              <a:t>wait for 30 minutes after vaccination </a:t>
            </a:r>
            <a:r>
              <a:rPr kumimoji="0" lang="en-IN" sz="2000" b="0" i="0" u="none" strike="noStrike" kern="1200" cap="none" spc="0" normalizeH="0" baseline="0" noProof="0" dirty="0">
                <a:ln>
                  <a:noFill/>
                </a:ln>
                <a:solidFill>
                  <a:prstClr val="black"/>
                </a:solidFill>
                <a:effectLst/>
                <a:uLnTx/>
                <a:uFillTx/>
                <a:latin typeface="Calibri"/>
                <a:ea typeface="+mn-ea"/>
                <a:cs typeface="+mn-cs"/>
              </a:rPr>
              <a:t>at the facility to observe for any immediate AEFI</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IN" sz="2000" b="1" i="0" u="none" strike="noStrike" kern="1200" cap="none" spc="0" normalizeH="0" baseline="0" noProof="0" dirty="0">
                <a:ln>
                  <a:noFill/>
                </a:ln>
                <a:solidFill>
                  <a:srgbClr val="7030A0"/>
                </a:solidFill>
                <a:effectLst/>
                <a:uLnTx/>
                <a:uFillTx/>
                <a:latin typeface="Calibri"/>
                <a:ea typeface="+mn-ea"/>
                <a:cs typeface="+mn-cs"/>
              </a:rPr>
              <a:t>AEFI management kit/Anaphylaxis kit </a:t>
            </a:r>
            <a:r>
              <a:rPr kumimoji="0" lang="en-IN" sz="2000" b="0" i="0" u="none" strike="noStrike" kern="1200" cap="none" spc="0" normalizeH="0" baseline="0" noProof="0" dirty="0">
                <a:ln>
                  <a:noFill/>
                </a:ln>
                <a:solidFill>
                  <a:prstClr val="black"/>
                </a:solidFill>
                <a:effectLst/>
                <a:uLnTx/>
                <a:uFillTx/>
                <a:latin typeface="Calibri"/>
                <a:ea typeface="+mn-ea"/>
                <a:cs typeface="+mn-cs"/>
              </a:rPr>
              <a:t>should be present at the CVC</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Every AEFI </a:t>
            </a:r>
            <a:r>
              <a:rPr kumimoji="0" lang="en-IN" sz="2000" b="1" i="0" u="none" strike="noStrike" kern="1200" cap="none" spc="0" normalizeH="0" baseline="0" noProof="0" dirty="0">
                <a:ln>
                  <a:noFill/>
                </a:ln>
                <a:solidFill>
                  <a:srgbClr val="7030A0"/>
                </a:solidFill>
                <a:effectLst/>
                <a:uLnTx/>
                <a:uFillTx/>
                <a:latin typeface="Calibri"/>
                <a:ea typeface="+mn-ea"/>
                <a:cs typeface="+mn-cs"/>
              </a:rPr>
              <a:t>should be reported on Co-WIN</a:t>
            </a:r>
            <a:r>
              <a:rPr kumimoji="0" lang="en-IN" sz="2000" b="0" i="0" u="none" strike="noStrike" kern="1200" cap="none" spc="0" normalizeH="0" baseline="0" noProof="0" dirty="0">
                <a:ln>
                  <a:noFill/>
                </a:ln>
                <a:solidFill>
                  <a:prstClr val="black"/>
                </a:solidFill>
                <a:effectLst/>
                <a:uLnTx/>
                <a:uFillTx/>
                <a:latin typeface="Calibri"/>
                <a:ea typeface="+mn-ea"/>
                <a:cs typeface="+mn-cs"/>
              </a:rPr>
              <a:t> and serious AEFI should be immediately intimated to RCHO</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Strict injection safety precautions to be maintained</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Waste disposal as per standard guidelines</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928949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B2C-7E2E-4664-8BE3-C9D638F58AE2}"/>
              </a:ext>
            </a:extLst>
          </p:cNvPr>
          <p:cNvSpPr>
            <a:spLocks noGrp="1"/>
          </p:cNvSpPr>
          <p:nvPr>
            <p:ph type="ctrTitle"/>
          </p:nvPr>
        </p:nvSpPr>
        <p:spPr/>
        <p:txBody>
          <a:bodyPr/>
          <a:lstStyle/>
          <a:p>
            <a:r>
              <a:rPr lang="en-US" dirty="0"/>
              <a:t>Adverse Event Following Immunization (AEFI) </a:t>
            </a:r>
          </a:p>
        </p:txBody>
      </p:sp>
    </p:spTree>
    <p:extLst>
      <p:ext uri="{BB962C8B-B14F-4D97-AF65-F5344CB8AC3E}">
        <p14:creationId xmlns:p14="http://schemas.microsoft.com/office/powerpoint/2010/main" val="2338630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3109AC-D924-4CFF-8668-08C455F5C1F8}"/>
              </a:ext>
            </a:extLst>
          </p:cNvPr>
          <p:cNvSpPr>
            <a:spLocks noGrp="1"/>
          </p:cNvSpPr>
          <p:nvPr>
            <p:ph type="title"/>
          </p:nvPr>
        </p:nvSpPr>
        <p:spPr>
          <a:xfrm>
            <a:off x="581192" y="702156"/>
            <a:ext cx="11029616" cy="647673"/>
          </a:xfrm>
        </p:spPr>
        <p:txBody>
          <a:bodyPr>
            <a:normAutofit fontScale="90000"/>
          </a:bodyPr>
          <a:lstStyle/>
          <a:p>
            <a:pPr algn="ctr"/>
            <a:r>
              <a:rPr lang="en-IN" dirty="0"/>
              <a:t>AEFI: DEFINITION</a:t>
            </a:r>
          </a:p>
        </p:txBody>
      </p:sp>
      <p:sp>
        <p:nvSpPr>
          <p:cNvPr id="3" name="Content Placeholder 2">
            <a:extLst>
              <a:ext uri="{FF2B5EF4-FFF2-40B4-BE49-F238E27FC236}">
                <a16:creationId xmlns:a16="http://schemas.microsoft.com/office/drawing/2014/main" id="{F0AED365-A7D7-4408-B99E-75B74657E96E}"/>
              </a:ext>
            </a:extLst>
          </p:cNvPr>
          <p:cNvSpPr>
            <a:spLocks noGrp="1"/>
          </p:cNvSpPr>
          <p:nvPr>
            <p:ph idx="1"/>
          </p:nvPr>
        </p:nvSpPr>
        <p:spPr>
          <a:xfrm>
            <a:off x="581192" y="1611757"/>
            <a:ext cx="11029615" cy="3634486"/>
          </a:xfrm>
        </p:spPr>
        <p:txBody>
          <a:bodyPr>
            <a:normAutofit/>
          </a:bodyPr>
          <a:lstStyle/>
          <a:p>
            <a:pPr marL="0" indent="0" algn="just">
              <a:buNone/>
            </a:pPr>
            <a:r>
              <a:rPr lang="en-US" sz="2800" b="1" i="1" dirty="0">
                <a:effectLst/>
                <a:latin typeface="Century Gothic" panose="020B0502020202020204" pitchFamily="34" charset="0"/>
                <a:ea typeface="Calibri" panose="020F0502020204030204" pitchFamily="34" charset="0"/>
                <a:cs typeface="Arial" panose="020B0604020202020204" pitchFamily="34" charset="0"/>
              </a:rPr>
              <a:t>“An adverse event following immunization (AEFI) is any untoward medical occurrence which follows immunization, and which does not necessarily have a causal relationship with the usage of the vaccine. </a:t>
            </a:r>
          </a:p>
          <a:p>
            <a:pPr marL="0" indent="0" algn="just">
              <a:buNone/>
            </a:pPr>
            <a:r>
              <a:rPr lang="en-US" sz="2800" b="1" i="1" dirty="0">
                <a:effectLst/>
                <a:latin typeface="Century Gothic" panose="020B0502020202020204" pitchFamily="34" charset="0"/>
                <a:ea typeface="Calibri" panose="020F0502020204030204" pitchFamily="34" charset="0"/>
                <a:cs typeface="Arial" panose="020B0604020202020204" pitchFamily="34" charset="0"/>
              </a:rPr>
              <a:t>The adverse event may be any unfavorable or unintended disease, symptom, sign or abnormal laboratory finding.”</a:t>
            </a:r>
            <a:endParaRPr lang="en-IN" sz="2400" b="1" dirty="0"/>
          </a:p>
        </p:txBody>
      </p:sp>
    </p:spTree>
    <p:extLst>
      <p:ext uri="{BB962C8B-B14F-4D97-AF65-F5344CB8AC3E}">
        <p14:creationId xmlns:p14="http://schemas.microsoft.com/office/powerpoint/2010/main" val="1799722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13A25BA-88A0-46DF-AB97-83C173DD1C07}"/>
              </a:ext>
            </a:extLst>
          </p:cNvPr>
          <p:cNvSpPr>
            <a:spLocks noGrp="1"/>
          </p:cNvSpPr>
          <p:nvPr>
            <p:ph type="title"/>
          </p:nvPr>
        </p:nvSpPr>
        <p:spPr>
          <a:xfrm>
            <a:off x="581192" y="604621"/>
            <a:ext cx="11029616" cy="529236"/>
          </a:xfrm>
        </p:spPr>
        <p:txBody>
          <a:bodyPr>
            <a:normAutofit fontScale="90000"/>
          </a:bodyPr>
          <a:lstStyle/>
          <a:p>
            <a:pPr algn="ctr"/>
            <a:r>
              <a:rPr lang="en-IN" dirty="0"/>
              <a:t>TYPES OF AEFI FOR REPORTING	</a:t>
            </a:r>
          </a:p>
        </p:txBody>
      </p:sp>
      <p:graphicFrame>
        <p:nvGraphicFramePr>
          <p:cNvPr id="4" name="Table 4">
            <a:extLst>
              <a:ext uri="{FF2B5EF4-FFF2-40B4-BE49-F238E27FC236}">
                <a16:creationId xmlns:a16="http://schemas.microsoft.com/office/drawing/2014/main" id="{F450B709-BBD9-4B2F-ABCA-0C8AF2BD2EB4}"/>
              </a:ext>
            </a:extLst>
          </p:cNvPr>
          <p:cNvGraphicFramePr>
            <a:graphicFrameLocks noGrp="1"/>
          </p:cNvGraphicFramePr>
          <p:nvPr>
            <p:ph idx="1"/>
          </p:nvPr>
        </p:nvGraphicFramePr>
        <p:xfrm>
          <a:off x="581025" y="1842931"/>
          <a:ext cx="11029950" cy="4555008"/>
        </p:xfrm>
        <a:graphic>
          <a:graphicData uri="http://schemas.openxmlformats.org/drawingml/2006/table">
            <a:tbl>
              <a:tblPr firstRow="1" bandRow="1">
                <a:tableStyleId>{5C22544A-7EE6-4342-B048-85BDC9FD1C3A}</a:tableStyleId>
              </a:tblPr>
              <a:tblGrid>
                <a:gridCol w="2944053">
                  <a:extLst>
                    <a:ext uri="{9D8B030D-6E8A-4147-A177-3AD203B41FA5}">
                      <a16:colId xmlns:a16="http://schemas.microsoft.com/office/drawing/2014/main" val="3081949133"/>
                    </a:ext>
                  </a:extLst>
                </a:gridCol>
                <a:gridCol w="3697357">
                  <a:extLst>
                    <a:ext uri="{9D8B030D-6E8A-4147-A177-3AD203B41FA5}">
                      <a16:colId xmlns:a16="http://schemas.microsoft.com/office/drawing/2014/main" val="2122429815"/>
                    </a:ext>
                  </a:extLst>
                </a:gridCol>
                <a:gridCol w="4388540">
                  <a:extLst>
                    <a:ext uri="{9D8B030D-6E8A-4147-A177-3AD203B41FA5}">
                      <a16:colId xmlns:a16="http://schemas.microsoft.com/office/drawing/2014/main" val="648103439"/>
                    </a:ext>
                  </a:extLst>
                </a:gridCol>
              </a:tblGrid>
              <a:tr h="501168">
                <a:tc>
                  <a:txBody>
                    <a:bodyPr/>
                    <a:lstStyle/>
                    <a:p>
                      <a:pPr algn="ctr"/>
                      <a:r>
                        <a:rPr lang="en-IN" sz="2000" dirty="0">
                          <a:solidFill>
                            <a:schemeClr val="tx1"/>
                          </a:solidFill>
                          <a:latin typeface="Century Gothic" panose="020B0502020202020204" pitchFamily="34" charset="0"/>
                        </a:rPr>
                        <a:t>Minor AEFI </a:t>
                      </a:r>
                    </a:p>
                  </a:txBody>
                  <a:tcPr anchor="ctr"/>
                </a:tc>
                <a:tc>
                  <a:txBody>
                    <a:bodyPr/>
                    <a:lstStyle/>
                    <a:p>
                      <a:pPr algn="ctr"/>
                      <a:r>
                        <a:rPr lang="en-IN" sz="2000" dirty="0">
                          <a:solidFill>
                            <a:schemeClr val="tx1"/>
                          </a:solidFill>
                          <a:latin typeface="Century Gothic" panose="020B0502020202020204" pitchFamily="34" charset="0"/>
                        </a:rPr>
                        <a:t>Severe AEFI</a:t>
                      </a:r>
                    </a:p>
                  </a:txBody>
                  <a:tcPr anchor="ctr"/>
                </a:tc>
                <a:tc>
                  <a:txBody>
                    <a:bodyPr/>
                    <a:lstStyle/>
                    <a:p>
                      <a:pPr algn="ctr"/>
                      <a:r>
                        <a:rPr lang="en-IN" sz="2000" dirty="0">
                          <a:solidFill>
                            <a:schemeClr val="tx1"/>
                          </a:solidFill>
                          <a:latin typeface="Century Gothic" panose="020B0502020202020204" pitchFamily="34" charset="0"/>
                        </a:rPr>
                        <a:t>Serious AEFI</a:t>
                      </a:r>
                    </a:p>
                  </a:txBody>
                  <a:tcPr anchor="ctr"/>
                </a:tc>
                <a:extLst>
                  <a:ext uri="{0D108BD9-81ED-4DB2-BD59-A6C34878D82A}">
                    <a16:rowId xmlns:a16="http://schemas.microsoft.com/office/drawing/2014/main" val="2376561856"/>
                  </a:ext>
                </a:extLst>
              </a:tr>
              <a:tr h="3708644">
                <a:tc>
                  <a:txBody>
                    <a:bodyPr/>
                    <a:lstStyle/>
                    <a:p>
                      <a:pPr marL="285750" lvl="0" indent="-285750" algn="l">
                        <a:buFont typeface="Arial" panose="020B0604020202020204" pitchFamily="34" charset="0"/>
                        <a:buChar char="•"/>
                      </a:pPr>
                      <a:r>
                        <a:rPr lang="en-US" sz="2000" b="0" dirty="0">
                          <a:latin typeface="Century Gothic" panose="020B0502020202020204" pitchFamily="34" charset="0"/>
                        </a:rPr>
                        <a:t>Common, self limiting reactions</a:t>
                      </a:r>
                    </a:p>
                    <a:p>
                      <a:pPr marL="285750" lvl="0" indent="-285750" algn="l">
                        <a:buFont typeface="Arial" panose="020B0604020202020204" pitchFamily="34" charset="0"/>
                        <a:buChar char="•"/>
                      </a:pPr>
                      <a:endParaRPr lang="en-US" sz="2000" b="0" i="1" dirty="0">
                        <a:latin typeface="Century Gothic" panose="020B0502020202020204" pitchFamily="34" charset="0"/>
                      </a:endParaRPr>
                    </a:p>
                    <a:p>
                      <a:pPr marL="285750" lvl="0" indent="-285750" algn="l">
                        <a:buFont typeface="Arial" panose="020B0604020202020204" pitchFamily="34" charset="0"/>
                        <a:buChar char="•"/>
                      </a:pPr>
                      <a:r>
                        <a:rPr lang="en-US" sz="2000" b="0" i="1" dirty="0">
                          <a:latin typeface="Century Gothic" panose="020B0502020202020204" pitchFamily="34" charset="0"/>
                        </a:rPr>
                        <a:t>Examples: pain, swelling at injection site, fever, irritability, malaise etc</a:t>
                      </a:r>
                      <a:r>
                        <a:rPr lang="en-US" sz="2000" b="1" i="1" dirty="0">
                          <a:latin typeface="Century Gothic" panose="020B0502020202020204" pitchFamily="34" charset="0"/>
                        </a:rPr>
                        <a:t>.</a:t>
                      </a:r>
                    </a:p>
                    <a:p>
                      <a:pPr algn="l"/>
                      <a:endParaRPr lang="en-IN" sz="2000" dirty="0">
                        <a:latin typeface="Century Gothic" panose="020B0502020202020204" pitchFamily="34" charset="0"/>
                      </a:endParaRPr>
                    </a:p>
                  </a:txBody>
                  <a:tcPr anchor="ctr"/>
                </a:tc>
                <a:tc>
                  <a:txBody>
                    <a:bodyPr/>
                    <a:lstStyle/>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Can be disabling and rarely life threatening</a:t>
                      </a:r>
                    </a:p>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do not lead to long-term problems</a:t>
                      </a:r>
                    </a:p>
                    <a:p>
                      <a:pPr marL="285750" lvl="0" indent="-285750" algn="l">
                        <a:buFont typeface="Arial" panose="020B0604020202020204" pitchFamily="34" charset="0"/>
                        <a:buChar char="•"/>
                      </a:pPr>
                      <a:endParaRPr lang="en-US" sz="2000" b="0" dirty="0">
                        <a:latin typeface="Century Gothic" panose="020B0502020202020204" pitchFamily="34" charset="0"/>
                      </a:endParaRPr>
                    </a:p>
                    <a:p>
                      <a:pPr marL="285750" lvl="0" indent="-285750" algn="l">
                        <a:buFont typeface="Arial" panose="020B0604020202020204" pitchFamily="34" charset="0"/>
                        <a:buChar char="•"/>
                      </a:pPr>
                      <a:r>
                        <a:rPr lang="en-US" sz="2000" b="0" i="1" dirty="0">
                          <a:latin typeface="Century Gothic" panose="020B0502020202020204" pitchFamily="34" charset="0"/>
                        </a:rPr>
                        <a:t>Examples of severe reactions include non-hospitalized cases of anaphylaxis that has recovered, high fever (&gt;102-degree F), etc.</a:t>
                      </a:r>
                      <a:endParaRPr lang="en-US" sz="2000" b="0" dirty="0">
                        <a:latin typeface="Century Gothic" panose="020B0502020202020204" pitchFamily="34" charset="0"/>
                      </a:endParaRPr>
                    </a:p>
                    <a:p>
                      <a:pPr marL="285750" indent="-285750" algn="l">
                        <a:buFont typeface="Arial" panose="020B0604020202020204" pitchFamily="34" charset="0"/>
                        <a:buChar char="•"/>
                      </a:pPr>
                      <a:endParaRPr lang="en-IN" sz="2000" dirty="0">
                        <a:latin typeface="Century Gothic" panose="020B0502020202020204" pitchFamily="34" charset="0"/>
                      </a:endParaRPr>
                    </a:p>
                  </a:txBody>
                  <a:tcPr anchor="ctr"/>
                </a:tc>
                <a:tc>
                  <a:txBody>
                    <a:bodyPr/>
                    <a:lstStyle/>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Results in </a:t>
                      </a:r>
                      <a:r>
                        <a:rPr lang="en-US" sz="2000" b="0" i="1" dirty="0">
                          <a:latin typeface="Century Gothic" panose="020B0502020202020204" pitchFamily="34" charset="0"/>
                          <a:ea typeface="ＭＳ Ｐゴシック" pitchFamily="34" charset="-128"/>
                        </a:rPr>
                        <a:t>death</a:t>
                      </a:r>
                    </a:p>
                    <a:p>
                      <a:pPr marL="285750" lvl="0" indent="-285750" algn="l">
                        <a:buFont typeface="Arial" panose="020B0604020202020204" pitchFamily="34" charset="0"/>
                        <a:buChar char="•"/>
                      </a:pPr>
                      <a:endParaRPr lang="en-US" sz="2000" b="0" i="1" dirty="0">
                        <a:latin typeface="Century Gothic" panose="020B0502020202020204" pitchFamily="34" charset="0"/>
                      </a:endParaRPr>
                    </a:p>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Requires </a:t>
                      </a:r>
                      <a:r>
                        <a:rPr lang="en-US" sz="2000" b="0" i="1" dirty="0">
                          <a:latin typeface="Century Gothic" panose="020B0502020202020204" pitchFamily="34" charset="0"/>
                          <a:ea typeface="ＭＳ Ｐゴシック" pitchFamily="34" charset="-128"/>
                        </a:rPr>
                        <a:t>inpatient hospitalization</a:t>
                      </a:r>
                    </a:p>
                    <a:p>
                      <a:pPr marL="285750" lvl="0" indent="-285750" algn="l">
                        <a:buFont typeface="Arial" panose="020B0604020202020204" pitchFamily="34" charset="0"/>
                        <a:buChar char="•"/>
                      </a:pPr>
                      <a:endParaRPr lang="en-US" sz="2000" b="0" i="1" dirty="0">
                        <a:latin typeface="Century Gothic" panose="020B0502020202020204" pitchFamily="34" charset="0"/>
                        <a:ea typeface="ＭＳ Ｐゴシック" pitchFamily="34" charset="-128"/>
                      </a:endParaRPr>
                    </a:p>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Results in </a:t>
                      </a:r>
                      <a:r>
                        <a:rPr lang="en-US" sz="2000" b="0" i="1" dirty="0">
                          <a:latin typeface="Century Gothic" panose="020B0502020202020204" pitchFamily="34" charset="0"/>
                          <a:ea typeface="ＭＳ Ｐゴシック" pitchFamily="34" charset="-128"/>
                        </a:rPr>
                        <a:t>persistent or significant disability</a:t>
                      </a:r>
                    </a:p>
                    <a:p>
                      <a:pPr marL="285750" lvl="0" indent="-285750" algn="l">
                        <a:buFont typeface="Arial" panose="020B0604020202020204" pitchFamily="34" charset="0"/>
                        <a:buChar char="•"/>
                      </a:pPr>
                      <a:endParaRPr lang="en-US" sz="2000" b="0" i="1" dirty="0">
                        <a:latin typeface="Century Gothic" panose="020B0502020202020204" pitchFamily="34" charset="0"/>
                        <a:ea typeface="ＭＳ Ｐゴシック" pitchFamily="34" charset="-128"/>
                      </a:endParaRPr>
                    </a:p>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AEFI </a:t>
                      </a:r>
                      <a:r>
                        <a:rPr lang="en-US" sz="2000" b="0" i="1" dirty="0">
                          <a:latin typeface="Century Gothic" panose="020B0502020202020204" pitchFamily="34" charset="0"/>
                          <a:ea typeface="ＭＳ Ｐゴシック" pitchFamily="34" charset="-128"/>
                        </a:rPr>
                        <a:t>cluster</a:t>
                      </a:r>
                    </a:p>
                    <a:p>
                      <a:pPr marL="285750" lvl="0" indent="-285750" algn="l">
                        <a:buFont typeface="Arial" panose="020B0604020202020204" pitchFamily="34" charset="0"/>
                        <a:buChar char="•"/>
                      </a:pPr>
                      <a:endParaRPr lang="en-US" sz="2000" b="0" i="1" dirty="0">
                        <a:latin typeface="Century Gothic" panose="020B0502020202020204" pitchFamily="34" charset="0"/>
                        <a:ea typeface="ＭＳ Ｐゴシック" pitchFamily="34" charset="-128"/>
                      </a:endParaRPr>
                    </a:p>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Evokes significant </a:t>
                      </a:r>
                      <a:r>
                        <a:rPr lang="en-US" sz="2000" b="0" i="1" dirty="0">
                          <a:latin typeface="Century Gothic" panose="020B0502020202020204" pitchFamily="34" charset="0"/>
                          <a:ea typeface="ＭＳ Ｐゴシック" pitchFamily="34" charset="-128"/>
                        </a:rPr>
                        <a:t>parental/community concern</a:t>
                      </a:r>
                    </a:p>
                    <a:p>
                      <a:pPr marL="285750" indent="-285750" algn="l">
                        <a:buFont typeface="Arial" panose="020B0604020202020204" pitchFamily="34" charset="0"/>
                        <a:buChar char="•"/>
                      </a:pPr>
                      <a:endParaRPr lang="en-IN" sz="2000" dirty="0">
                        <a:latin typeface="Century Gothic" panose="020B0502020202020204" pitchFamily="34" charset="0"/>
                      </a:endParaRPr>
                    </a:p>
                  </a:txBody>
                  <a:tcPr anchor="ctr"/>
                </a:tc>
                <a:extLst>
                  <a:ext uri="{0D108BD9-81ED-4DB2-BD59-A6C34878D82A}">
                    <a16:rowId xmlns:a16="http://schemas.microsoft.com/office/drawing/2014/main" val="850575357"/>
                  </a:ext>
                </a:extLst>
              </a:tr>
            </a:tbl>
          </a:graphicData>
        </a:graphic>
      </p:graphicFrame>
      <p:sp>
        <p:nvSpPr>
          <p:cNvPr id="3" name="Rectangle 1">
            <a:extLst>
              <a:ext uri="{FF2B5EF4-FFF2-40B4-BE49-F238E27FC236}">
                <a16:creationId xmlns:a16="http://schemas.microsoft.com/office/drawing/2014/main" id="{83AA00A8-913C-4899-AE12-8A159176E03A}"/>
              </a:ext>
            </a:extLst>
          </p:cNvPr>
          <p:cNvSpPr>
            <a:spLocks noChangeArrowheads="1"/>
          </p:cNvSpPr>
          <p:nvPr/>
        </p:nvSpPr>
        <p:spPr bwMode="auto">
          <a:xfrm>
            <a:off x="581025" y="1288339"/>
            <a:ext cx="8156400" cy="400110"/>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dirty="0">
                <a:solidFill>
                  <a:schemeClr val="dk1"/>
                </a:solidFill>
                <a:latin typeface="Century Gothic" panose="020B0502020202020204" pitchFamily="34" charset="0"/>
              </a:rPr>
              <a:t>For purpose of reporting, AEFIs can be minor, severe and serious.</a:t>
            </a:r>
          </a:p>
        </p:txBody>
      </p:sp>
    </p:spTree>
    <p:extLst>
      <p:ext uri="{BB962C8B-B14F-4D97-AF65-F5344CB8AC3E}">
        <p14:creationId xmlns:p14="http://schemas.microsoft.com/office/powerpoint/2010/main" val="1949434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6C4B-8451-4948-8BC9-159116C496E1}"/>
              </a:ext>
            </a:extLst>
          </p:cNvPr>
          <p:cNvSpPr>
            <a:spLocks noGrp="1"/>
          </p:cNvSpPr>
          <p:nvPr>
            <p:ph type="title"/>
          </p:nvPr>
        </p:nvSpPr>
        <p:spPr>
          <a:xfrm>
            <a:off x="206477" y="0"/>
            <a:ext cx="11147323" cy="1325563"/>
          </a:xfrm>
        </p:spPr>
        <p:txBody>
          <a:bodyPr/>
          <a:lstStyle/>
          <a:p>
            <a:r>
              <a:rPr lang="en-US" dirty="0"/>
              <a:t>Contraindications for COVID 19 vaccine</a:t>
            </a:r>
          </a:p>
        </p:txBody>
      </p:sp>
      <p:sp>
        <p:nvSpPr>
          <p:cNvPr id="3" name="Content Placeholder 2">
            <a:extLst>
              <a:ext uri="{FF2B5EF4-FFF2-40B4-BE49-F238E27FC236}">
                <a16:creationId xmlns:a16="http://schemas.microsoft.com/office/drawing/2014/main" id="{014C9239-5B0B-4846-B0C3-7797DCC45FC3}"/>
              </a:ext>
            </a:extLst>
          </p:cNvPr>
          <p:cNvSpPr>
            <a:spLocks noGrp="1"/>
          </p:cNvSpPr>
          <p:nvPr>
            <p:ph idx="1"/>
          </p:nvPr>
        </p:nvSpPr>
        <p:spPr>
          <a:xfrm>
            <a:off x="385011" y="1325563"/>
            <a:ext cx="11429999" cy="5167312"/>
          </a:xfrm>
        </p:spPr>
        <p:txBody>
          <a:bodyPr>
            <a:normAutofit fontScale="92500" lnSpcReduction="10000"/>
          </a:bodyPr>
          <a:lstStyle/>
          <a:p>
            <a:pPr marL="514350" indent="-514350">
              <a:buAutoNum type="arabicPeriod"/>
            </a:pPr>
            <a:r>
              <a:rPr lang="en-US" dirty="0"/>
              <a:t>Person with history of:</a:t>
            </a:r>
          </a:p>
          <a:p>
            <a:pPr lvl="1"/>
            <a:r>
              <a:rPr lang="en-US" dirty="0"/>
              <a:t>Anaphylactic or allergic reaction to a previous dose of COVID 19 vaccine</a:t>
            </a:r>
          </a:p>
          <a:p>
            <a:pPr lvl="1"/>
            <a:r>
              <a:rPr lang="en-US" dirty="0"/>
              <a:t>Immediate or delayed onset anaphylaxis or allergic reaction to vaccines or injectable therapies, pharmaceutical products, food-items etc.</a:t>
            </a:r>
          </a:p>
          <a:p>
            <a:pPr marL="457200" indent="-457200">
              <a:buFont typeface="+mj-lt"/>
              <a:buAutoNum type="arabicPeriod"/>
            </a:pPr>
            <a:r>
              <a:rPr lang="en-US" dirty="0"/>
              <a:t>Pregnancy and lactation: </a:t>
            </a:r>
          </a:p>
          <a:p>
            <a:pPr lvl="1"/>
            <a:r>
              <a:rPr lang="en-US" dirty="0"/>
              <a:t>Pregnant &amp; lactating  women have not been part of any COVID 19 vaccine clinical trial so far. Therefore, women who are pregnant or not sure of their pregnancy; and lactating women should not receive COVID 19 vaccine at this time </a:t>
            </a:r>
          </a:p>
          <a:p>
            <a:r>
              <a:rPr lang="en-US" dirty="0"/>
              <a:t>Provisional /temporary contraindication: In these conditions, COVID vaccination is to be deferred for 4-8 weeks after recovery</a:t>
            </a:r>
          </a:p>
          <a:p>
            <a:pPr marL="971550" lvl="1" indent="-514350">
              <a:buFont typeface="+mj-lt"/>
              <a:buAutoNum type="arabicPeriod"/>
            </a:pPr>
            <a:r>
              <a:rPr lang="en-US" dirty="0"/>
              <a:t>Person having active symptoms of SARS COV- 2 infection</a:t>
            </a:r>
          </a:p>
          <a:p>
            <a:pPr marL="971550" lvl="1" indent="-514350">
              <a:buFont typeface="+mj-lt"/>
              <a:buAutoNum type="arabicPeriod"/>
            </a:pPr>
            <a:r>
              <a:rPr lang="en-US" dirty="0"/>
              <a:t>SARS-COV-2 patients who have been given anti-SARS-COV2 monoclonal antibodies or convalescent plasma</a:t>
            </a:r>
          </a:p>
          <a:p>
            <a:pPr marL="971550" lvl="1" indent="-514350">
              <a:buFont typeface="+mj-lt"/>
              <a:buAutoNum type="arabicPeriod"/>
            </a:pPr>
            <a:r>
              <a:rPr lang="en-US" dirty="0"/>
              <a:t>Acute unwell and hospitalized (with or without intensive care) patients due to any illness </a:t>
            </a:r>
          </a:p>
        </p:txBody>
      </p:sp>
    </p:spTree>
    <p:extLst>
      <p:ext uri="{BB962C8B-B14F-4D97-AF65-F5344CB8AC3E}">
        <p14:creationId xmlns:p14="http://schemas.microsoft.com/office/powerpoint/2010/main" val="2880078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105B7-1417-45EF-8C0C-5D471791D0F7}"/>
              </a:ext>
            </a:extLst>
          </p:cNvPr>
          <p:cNvSpPr>
            <a:spLocks noGrp="1"/>
          </p:cNvSpPr>
          <p:nvPr>
            <p:ph type="title"/>
          </p:nvPr>
        </p:nvSpPr>
        <p:spPr>
          <a:xfrm>
            <a:off x="581192" y="112221"/>
            <a:ext cx="11029616" cy="565812"/>
          </a:xfrm>
        </p:spPr>
        <p:txBody>
          <a:bodyPr>
            <a:normAutofit fontScale="90000"/>
          </a:bodyPr>
          <a:lstStyle/>
          <a:p>
            <a:pPr algn="ctr"/>
            <a:r>
              <a:rPr lang="en-IN" dirty="0"/>
              <a:t>Preventable AEFIs</a:t>
            </a:r>
          </a:p>
        </p:txBody>
      </p:sp>
      <p:sp>
        <p:nvSpPr>
          <p:cNvPr id="3" name="Content Placeholder 2">
            <a:extLst>
              <a:ext uri="{FF2B5EF4-FFF2-40B4-BE49-F238E27FC236}">
                <a16:creationId xmlns:a16="http://schemas.microsoft.com/office/drawing/2014/main" id="{1BF23C26-52AB-4E62-8FD3-2755213520E2}"/>
              </a:ext>
            </a:extLst>
          </p:cNvPr>
          <p:cNvSpPr>
            <a:spLocks noGrp="1"/>
          </p:cNvSpPr>
          <p:nvPr>
            <p:ph idx="1"/>
          </p:nvPr>
        </p:nvSpPr>
        <p:spPr>
          <a:xfrm>
            <a:off x="191729" y="943897"/>
            <a:ext cx="11547987" cy="5633883"/>
          </a:xfrm>
        </p:spPr>
        <p:txBody>
          <a:bodyPr>
            <a:normAutofit lnSpcReduction="10000"/>
          </a:bodyPr>
          <a:lstStyle/>
          <a:p>
            <a:pPr marL="0" indent="0" algn="just">
              <a:lnSpc>
                <a:spcPct val="107000"/>
              </a:lnSpc>
              <a:spcBef>
                <a:spcPts val="600"/>
              </a:spcBef>
              <a:spcAft>
                <a:spcPts val="600"/>
              </a:spcAft>
              <a:buNone/>
            </a:pPr>
            <a:r>
              <a:rPr lang="en-US" sz="2000" b="1" i="1" dirty="0">
                <a:effectLst/>
                <a:latin typeface="Century Gothic" panose="020B0502020202020204" pitchFamily="34" charset="0"/>
                <a:ea typeface="Calibri" panose="020F0502020204030204" pitchFamily="34" charset="0"/>
                <a:cs typeface="Arial" panose="020B0604020202020204" pitchFamily="34" charset="0"/>
              </a:rPr>
              <a:t>Anxiety reactions:</a:t>
            </a:r>
            <a:endParaRPr lang="en-IN" sz="2000" b="1" i="1" dirty="0">
              <a:effectLst/>
              <a:latin typeface="Calibri Light" panose="020F0302020204030204" pitchFamily="34" charset="0"/>
              <a:ea typeface="Calibri" panose="020F0502020204030204" pitchFamily="34" charset="0"/>
              <a:cs typeface="Mangal" panose="02040503050203030202" pitchFamily="18" charset="0"/>
            </a:endParaRPr>
          </a:p>
          <a:p>
            <a:pPr marL="342900" lvl="0" indent="-342900" algn="just">
              <a:lnSpc>
                <a:spcPct val="115000"/>
              </a:lnSpc>
              <a:spcBef>
                <a:spcPts val="975"/>
              </a:spcBef>
              <a:buFont typeface="Symbol" panose="05050102010706020507" pitchFamily="18" charset="2"/>
              <a:buChar char=""/>
            </a:pPr>
            <a:r>
              <a:rPr lang="en-IN" sz="2100" dirty="0"/>
              <a:t>Vaccinations occur in comfortable, well-ventilated and airy settings.</a:t>
            </a:r>
          </a:p>
          <a:p>
            <a:pPr marL="342900" lvl="0" indent="-342900" algn="just">
              <a:lnSpc>
                <a:spcPct val="115000"/>
              </a:lnSpc>
              <a:spcBef>
                <a:spcPts val="975"/>
              </a:spcBef>
              <a:buFont typeface="Symbol" panose="05050102010706020507" pitchFamily="18" charset="2"/>
              <a:buChar char=""/>
            </a:pPr>
            <a:r>
              <a:rPr lang="en-IN" sz="2100" dirty="0"/>
              <a:t>Beneficiaries waiting to be vaccinated do not interact with those who have been vaccinated. </a:t>
            </a:r>
          </a:p>
          <a:p>
            <a:pPr marL="342900" lvl="0" indent="-342900" algn="just">
              <a:lnSpc>
                <a:spcPct val="115000"/>
              </a:lnSpc>
              <a:spcBef>
                <a:spcPts val="975"/>
              </a:spcBef>
              <a:buFont typeface="Symbol" panose="05050102010706020507" pitchFamily="18" charset="2"/>
              <a:buChar char=""/>
            </a:pPr>
            <a:r>
              <a:rPr lang="en-IN" sz="2100" dirty="0"/>
              <a:t>Beneficiaries who seem anxious or nervous should be calmed down or their attention diverted from the process and the pain. </a:t>
            </a:r>
          </a:p>
          <a:p>
            <a:pPr marL="342900" lvl="0" indent="-342900" algn="just">
              <a:lnSpc>
                <a:spcPct val="115000"/>
              </a:lnSpc>
              <a:spcBef>
                <a:spcPts val="975"/>
              </a:spcBef>
              <a:buFont typeface="Symbol" panose="05050102010706020507" pitchFamily="18" charset="2"/>
              <a:buChar char=""/>
            </a:pPr>
            <a:r>
              <a:rPr lang="en-IN" sz="2100" dirty="0"/>
              <a:t>After vaccination, if they feel light-headed or giddy, they should be asked to lie down for some time.</a:t>
            </a:r>
          </a:p>
          <a:p>
            <a:pPr marL="0" lvl="0" indent="0" algn="just">
              <a:lnSpc>
                <a:spcPct val="115000"/>
              </a:lnSpc>
              <a:spcBef>
                <a:spcPts val="975"/>
              </a:spcBef>
              <a:buNone/>
            </a:pPr>
            <a:r>
              <a:rPr lang="en-IN" sz="2100" b="1" dirty="0"/>
              <a:t>Immunization errors:</a:t>
            </a:r>
          </a:p>
          <a:p>
            <a:pPr marL="342900" indent="-342900" algn="just">
              <a:lnSpc>
                <a:spcPct val="115000"/>
              </a:lnSpc>
              <a:spcBef>
                <a:spcPts val="975"/>
              </a:spcBef>
              <a:buFont typeface="Symbol" panose="05050102010706020507" pitchFamily="18" charset="2"/>
              <a:buChar char=""/>
            </a:pPr>
            <a:r>
              <a:rPr lang="en-IN" sz="2100" dirty="0"/>
              <a:t>Strictly adhere to safe injection practises and maintain cold chain at session site</a:t>
            </a:r>
          </a:p>
          <a:p>
            <a:pPr marL="342900" indent="-342900" algn="just">
              <a:lnSpc>
                <a:spcPct val="115000"/>
              </a:lnSpc>
              <a:spcBef>
                <a:spcPts val="975"/>
              </a:spcBef>
              <a:buFont typeface="Symbol" panose="05050102010706020507" pitchFamily="18" charset="2"/>
              <a:buChar char=""/>
            </a:pPr>
            <a:r>
              <a:rPr lang="en-IN" sz="2100" dirty="0"/>
              <a:t>Use separate AD syringes for each vaccination</a:t>
            </a:r>
          </a:p>
          <a:p>
            <a:pPr marL="342900" indent="-342900" algn="just">
              <a:lnSpc>
                <a:spcPct val="115000"/>
              </a:lnSpc>
              <a:spcBef>
                <a:spcPts val="975"/>
              </a:spcBef>
              <a:buFont typeface="Symbol" panose="05050102010706020507" pitchFamily="18" charset="2"/>
              <a:buChar char=""/>
            </a:pPr>
            <a:r>
              <a:rPr lang="en-IN" sz="2100" dirty="0"/>
              <a:t>Check vaccine vial labels before loading the syringe</a:t>
            </a:r>
          </a:p>
          <a:p>
            <a:pPr marL="342900" lvl="0" indent="-342900" algn="just">
              <a:lnSpc>
                <a:spcPct val="115000"/>
              </a:lnSpc>
              <a:spcBef>
                <a:spcPts val="975"/>
              </a:spcBef>
              <a:buFont typeface="Symbol" panose="05050102010706020507" pitchFamily="18" charset="2"/>
              <a:buChar char=""/>
            </a:pPr>
            <a:r>
              <a:rPr lang="en-IN" sz="2100" dirty="0"/>
              <a:t>Beneficiaries are screened for contraindications</a:t>
            </a:r>
          </a:p>
          <a:p>
            <a:pPr marL="342900" lvl="0" indent="-342900" algn="just">
              <a:lnSpc>
                <a:spcPct val="115000"/>
              </a:lnSpc>
              <a:spcBef>
                <a:spcPts val="975"/>
              </a:spcBef>
              <a:buFont typeface="Symbol" panose="05050102010706020507" pitchFamily="18" charset="2"/>
              <a:buChar char=""/>
            </a:pPr>
            <a:r>
              <a:rPr lang="en-IN" sz="2100" dirty="0"/>
              <a:t>Other specific precautions as per guidelines issued for specific vaccines</a:t>
            </a:r>
          </a:p>
          <a:p>
            <a:pPr marL="0" lvl="0" indent="0" algn="just">
              <a:lnSpc>
                <a:spcPct val="115000"/>
              </a:lnSpc>
              <a:spcBef>
                <a:spcPts val="975"/>
              </a:spcBef>
              <a:buNone/>
            </a:pPr>
            <a:endParaRPr lang="en-IN" sz="1800" i="1" dirty="0"/>
          </a:p>
        </p:txBody>
      </p:sp>
    </p:spTree>
    <p:extLst>
      <p:ext uri="{BB962C8B-B14F-4D97-AF65-F5344CB8AC3E}">
        <p14:creationId xmlns:p14="http://schemas.microsoft.com/office/powerpoint/2010/main" val="3976038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89;p12">
            <a:extLst>
              <a:ext uri="{FF2B5EF4-FFF2-40B4-BE49-F238E27FC236}">
                <a16:creationId xmlns:a16="http://schemas.microsoft.com/office/drawing/2014/main" id="{5E6F648F-4142-4A43-B4FC-958189C43EC8}"/>
              </a:ext>
            </a:extLst>
          </p:cNvPr>
          <p:cNvSpPr txBox="1">
            <a:spLocks/>
          </p:cNvSpPr>
          <p:nvPr/>
        </p:nvSpPr>
        <p:spPr>
          <a:xfrm>
            <a:off x="268538" y="200983"/>
            <a:ext cx="7021180"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5 Key Messages</a:t>
            </a:r>
          </a:p>
        </p:txBody>
      </p:sp>
      <p:sp>
        <p:nvSpPr>
          <p:cNvPr id="24" name="Google Shape;193;p12">
            <a:extLst>
              <a:ext uri="{FF2B5EF4-FFF2-40B4-BE49-F238E27FC236}">
                <a16:creationId xmlns:a16="http://schemas.microsoft.com/office/drawing/2014/main" id="{D78CD181-E20C-4451-859B-2A0550A6BE95}"/>
              </a:ext>
            </a:extLst>
          </p:cNvPr>
          <p:cNvSpPr txBox="1">
            <a:spLocks/>
          </p:cNvSpPr>
          <p:nvPr/>
        </p:nvSpPr>
        <p:spPr>
          <a:xfrm>
            <a:off x="128336" y="939700"/>
            <a:ext cx="12063663" cy="53952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457200" marR="0" lvl="0" indent="-381000" algn="l" defTabSz="914400" rtl="0" eaLnBrk="1" fontAlgn="auto" latinLnBrk="0" hangingPunct="1">
              <a:lnSpc>
                <a:spcPct val="100000"/>
              </a:lnSpc>
              <a:spcBef>
                <a:spcPts val="600"/>
              </a:spcBef>
              <a:spcAft>
                <a:spcPts val="0"/>
              </a:spcAft>
              <a:buClr>
                <a:srgbClr val="FF9900"/>
              </a:buClr>
              <a:buSzPts val="2400"/>
              <a:buFont typeface="Wingdings" panose="05000000000000000000" pitchFamily="2" charset="2"/>
              <a:buChar char="§"/>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Roboto Condensed Light"/>
            </a:endParaRPr>
          </a:p>
        </p:txBody>
      </p:sp>
      <p:pic>
        <p:nvPicPr>
          <p:cNvPr id="2" name="Picture 1">
            <a:extLst>
              <a:ext uri="{FF2B5EF4-FFF2-40B4-BE49-F238E27FC236}">
                <a16:creationId xmlns:a16="http://schemas.microsoft.com/office/drawing/2014/main" id="{E08C7B5B-0FC9-48E7-881D-17FE9E16975D}"/>
              </a:ext>
            </a:extLst>
          </p:cNvPr>
          <p:cNvPicPr>
            <a:picLocks noChangeAspect="1"/>
          </p:cNvPicPr>
          <p:nvPr/>
        </p:nvPicPr>
        <p:blipFill>
          <a:blip r:embed="rId2" cstate="print"/>
          <a:stretch>
            <a:fillRect/>
          </a:stretch>
        </p:blipFill>
        <p:spPr>
          <a:xfrm>
            <a:off x="128336" y="149804"/>
            <a:ext cx="6240381" cy="6507213"/>
          </a:xfrm>
          <a:prstGeom prst="rect">
            <a:avLst/>
          </a:prstGeom>
        </p:spPr>
      </p:pic>
      <p:pic>
        <p:nvPicPr>
          <p:cNvPr id="3" name="Picture 2">
            <a:extLst>
              <a:ext uri="{FF2B5EF4-FFF2-40B4-BE49-F238E27FC236}">
                <a16:creationId xmlns:a16="http://schemas.microsoft.com/office/drawing/2014/main" id="{DFCA003B-DCA8-491B-9834-FBD2374F4262}"/>
              </a:ext>
            </a:extLst>
          </p:cNvPr>
          <p:cNvPicPr>
            <a:picLocks noChangeAspect="1"/>
          </p:cNvPicPr>
          <p:nvPr/>
        </p:nvPicPr>
        <p:blipFill>
          <a:blip r:embed="rId3" cstate="print"/>
          <a:stretch>
            <a:fillRect/>
          </a:stretch>
        </p:blipFill>
        <p:spPr>
          <a:xfrm>
            <a:off x="6508919" y="109606"/>
            <a:ext cx="5554745" cy="6547411"/>
          </a:xfrm>
          <a:prstGeom prst="rect">
            <a:avLst/>
          </a:prstGeom>
        </p:spPr>
      </p:pic>
    </p:spTree>
    <p:extLst>
      <p:ext uri="{BB962C8B-B14F-4D97-AF65-F5344CB8AC3E}">
        <p14:creationId xmlns:p14="http://schemas.microsoft.com/office/powerpoint/2010/main" val="2138191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p:txBody>
          <a:bodyPr>
            <a:normAutofit fontScale="90000"/>
          </a:bodyPr>
          <a:lstStyle/>
          <a:p>
            <a:r>
              <a:rPr lang="en-IN" dirty="0"/>
              <a:t>NEXT PHASE – COWIN 2.0</a:t>
            </a:r>
          </a:p>
        </p:txBody>
      </p:sp>
      <p:graphicFrame>
        <p:nvGraphicFramePr>
          <p:cNvPr id="5" name="Table 4">
            <a:extLst>
              <a:ext uri="{FF2B5EF4-FFF2-40B4-BE49-F238E27FC236}">
                <a16:creationId xmlns:a16="http://schemas.microsoft.com/office/drawing/2014/main" id="{AC2C15D2-7BD2-4327-AF41-F288654E1BA3}"/>
              </a:ext>
            </a:extLst>
          </p:cNvPr>
          <p:cNvGraphicFramePr>
            <a:graphicFrameLocks noGrp="1"/>
          </p:cNvGraphicFramePr>
          <p:nvPr>
            <p:extLst>
              <p:ext uri="{D42A27DB-BD31-4B8C-83A1-F6EECF244321}">
                <p14:modId xmlns:p14="http://schemas.microsoft.com/office/powerpoint/2010/main" val="3977149931"/>
              </p:ext>
            </p:extLst>
          </p:nvPr>
        </p:nvGraphicFramePr>
        <p:xfrm>
          <a:off x="132521" y="824783"/>
          <a:ext cx="11926958" cy="5856936"/>
        </p:xfrm>
        <a:graphic>
          <a:graphicData uri="http://schemas.openxmlformats.org/drawingml/2006/table">
            <a:tbl>
              <a:tblPr firstRow="1" bandRow="1">
                <a:tableStyleId>{5C22544A-7EE6-4342-B048-85BDC9FD1C3A}</a:tableStyleId>
              </a:tblPr>
              <a:tblGrid>
                <a:gridCol w="5936975">
                  <a:extLst>
                    <a:ext uri="{9D8B030D-6E8A-4147-A177-3AD203B41FA5}">
                      <a16:colId xmlns:a16="http://schemas.microsoft.com/office/drawing/2014/main" val="4047628026"/>
                    </a:ext>
                  </a:extLst>
                </a:gridCol>
                <a:gridCol w="5989983">
                  <a:extLst>
                    <a:ext uri="{9D8B030D-6E8A-4147-A177-3AD203B41FA5}">
                      <a16:colId xmlns:a16="http://schemas.microsoft.com/office/drawing/2014/main" val="4221134240"/>
                    </a:ext>
                  </a:extLst>
                </a:gridCol>
              </a:tblGrid>
              <a:tr h="431875">
                <a:tc gridSpan="2">
                  <a:txBody>
                    <a:bodyPr/>
                    <a:lstStyle/>
                    <a:p>
                      <a:pPr algn="ctr"/>
                      <a:r>
                        <a:rPr lang="en-US" sz="1800" b="1" dirty="0"/>
                        <a:t>Annexure 1A- For beneficiaries aged 45 years to 59 years as on 1</a:t>
                      </a:r>
                      <a:r>
                        <a:rPr lang="en-US" sz="1800" b="1" baseline="30000" dirty="0"/>
                        <a:t>st</a:t>
                      </a:r>
                      <a:r>
                        <a:rPr lang="en-US" sz="1800" b="1" dirty="0"/>
                        <a:t> January 2022, that have any of the specified comorbidities</a:t>
                      </a:r>
                      <a:endParaRPr lang="en-IN" sz="1800" dirty="0"/>
                    </a:p>
                  </a:txBody>
                  <a:tcPr/>
                </a:tc>
                <a:tc hMerge="1">
                  <a:txBody>
                    <a:bodyPr/>
                    <a:lstStyle/>
                    <a:p>
                      <a:endParaRPr lang="en-IN" dirty="0"/>
                    </a:p>
                  </a:txBody>
                  <a:tcPr/>
                </a:tc>
                <a:extLst>
                  <a:ext uri="{0D108BD9-81ED-4DB2-BD59-A6C34878D82A}">
                    <a16:rowId xmlns:a16="http://schemas.microsoft.com/office/drawing/2014/main" val="2377795482"/>
                  </a:ext>
                </a:extLst>
              </a:tr>
              <a:tr h="431875">
                <a:tc>
                  <a:txBody>
                    <a:bodyPr/>
                    <a:lstStyle/>
                    <a:p>
                      <a:pPr marL="0" indent="0">
                        <a:buNone/>
                      </a:pPr>
                      <a:r>
                        <a:rPr lang="en-US" sz="1400" b="0" dirty="0"/>
                        <a:t>1. Heart Failure with hospital admission in past one year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11. Kidney/ Liver/ Hematopoietic stem cell transplant: Recipient/On wait-list</a:t>
                      </a:r>
                      <a:endParaRPr lang="en-IN" sz="1400" b="0" dirty="0"/>
                    </a:p>
                  </a:txBody>
                  <a:tcPr/>
                </a:tc>
                <a:extLst>
                  <a:ext uri="{0D108BD9-81ED-4DB2-BD59-A6C34878D82A}">
                    <a16:rowId xmlns:a16="http://schemas.microsoft.com/office/drawing/2014/main" val="339222549"/>
                  </a:ext>
                </a:extLst>
              </a:tr>
              <a:tr h="431875">
                <a:tc>
                  <a:txBody>
                    <a:bodyPr/>
                    <a:lstStyle/>
                    <a:p>
                      <a:pPr marL="0" indent="0">
                        <a:buNone/>
                      </a:pPr>
                      <a:r>
                        <a:rPr lang="en-US" sz="1400" b="0" dirty="0"/>
                        <a:t>2. Post Cardiac Transplant/Left Ventricular Assist Device (LVAD)</a:t>
                      </a:r>
                    </a:p>
                  </a:txBody>
                  <a:tcPr/>
                </a:tc>
                <a:tc>
                  <a:txBody>
                    <a:bodyPr/>
                    <a:lstStyle/>
                    <a:p>
                      <a:r>
                        <a:rPr lang="en-US" sz="1400" b="0" dirty="0"/>
                        <a:t>12. End Stage Kidney Disease on </a:t>
                      </a:r>
                      <a:r>
                        <a:rPr lang="en-US" sz="1400" b="0" dirty="0" err="1"/>
                        <a:t>haemodialysis</a:t>
                      </a:r>
                      <a:r>
                        <a:rPr lang="en-US" sz="1400" b="0" dirty="0"/>
                        <a:t>/ CAPD</a:t>
                      </a:r>
                      <a:endParaRPr lang="en-IN" sz="1400" b="0" dirty="0"/>
                    </a:p>
                  </a:txBody>
                  <a:tcPr/>
                </a:tc>
                <a:extLst>
                  <a:ext uri="{0D108BD9-81ED-4DB2-BD59-A6C34878D82A}">
                    <a16:rowId xmlns:a16="http://schemas.microsoft.com/office/drawing/2014/main" val="4152021847"/>
                  </a:ext>
                </a:extLst>
              </a:tr>
              <a:tr h="603442">
                <a:tc>
                  <a:txBody>
                    <a:bodyPr/>
                    <a:lstStyle/>
                    <a:p>
                      <a:pPr marL="0" indent="0">
                        <a:buNone/>
                      </a:pPr>
                      <a:r>
                        <a:rPr lang="en-US" sz="1400" b="0" dirty="0"/>
                        <a:t>3. Significant Left ventricular systolic dysfunction (LVEF &lt;40%)</a:t>
                      </a:r>
                    </a:p>
                  </a:txBody>
                  <a:tcPr/>
                </a:tc>
                <a:tc>
                  <a:txBody>
                    <a:bodyPr/>
                    <a:lstStyle/>
                    <a:p>
                      <a:pPr marL="0" indent="0">
                        <a:buNone/>
                      </a:pPr>
                      <a:r>
                        <a:rPr lang="en-US" sz="1400" b="0" dirty="0"/>
                        <a:t>13. Current prolonged use of oral corticosteroids/ immunosuppressant medications</a:t>
                      </a:r>
                    </a:p>
                  </a:txBody>
                  <a:tcPr/>
                </a:tc>
                <a:extLst>
                  <a:ext uri="{0D108BD9-81ED-4DB2-BD59-A6C34878D82A}">
                    <a16:rowId xmlns:a16="http://schemas.microsoft.com/office/drawing/2014/main" val="3571653767"/>
                  </a:ext>
                </a:extLst>
              </a:tr>
              <a:tr h="431875">
                <a:tc>
                  <a:txBody>
                    <a:bodyPr/>
                    <a:lstStyle/>
                    <a:p>
                      <a:pPr marL="0" indent="0">
                        <a:buNone/>
                      </a:pPr>
                      <a:r>
                        <a:rPr lang="en-US" sz="1400" b="0" dirty="0"/>
                        <a:t>4. Moderate or Severe Valvular Heart Disease </a:t>
                      </a:r>
                      <a:endParaRPr lang="en-IN" sz="1400" b="0" dirty="0"/>
                    </a:p>
                  </a:txBody>
                  <a:tcPr/>
                </a:tc>
                <a:tc>
                  <a:txBody>
                    <a:bodyPr/>
                    <a:lstStyle/>
                    <a:p>
                      <a:pPr marL="0" indent="0">
                        <a:buNone/>
                      </a:pPr>
                      <a:r>
                        <a:rPr lang="en-US" sz="1400" b="0" dirty="0"/>
                        <a:t>14. Decompensated cirrhosis</a:t>
                      </a:r>
                    </a:p>
                  </a:txBody>
                  <a:tcPr/>
                </a:tc>
                <a:extLst>
                  <a:ext uri="{0D108BD9-81ED-4DB2-BD59-A6C34878D82A}">
                    <a16:rowId xmlns:a16="http://schemas.microsoft.com/office/drawing/2014/main" val="2826111011"/>
                  </a:ext>
                </a:extLst>
              </a:tr>
              <a:tr h="431875">
                <a:tc>
                  <a:txBody>
                    <a:bodyPr/>
                    <a:lstStyle/>
                    <a:p>
                      <a:pPr marL="0" indent="0">
                        <a:buNone/>
                      </a:pPr>
                      <a:r>
                        <a:rPr lang="en-US" sz="1400" b="0" dirty="0"/>
                        <a:t>5. Congenital heart disease with severe PAH or Idiopathic PAH</a:t>
                      </a:r>
                      <a:endParaRPr lang="en-IN" sz="1400" b="0" dirty="0"/>
                    </a:p>
                  </a:txBody>
                  <a:tcPr/>
                </a:tc>
                <a:tc>
                  <a:txBody>
                    <a:bodyPr/>
                    <a:lstStyle/>
                    <a:p>
                      <a:pPr marL="0" indent="0">
                        <a:buNone/>
                      </a:pPr>
                      <a:r>
                        <a:rPr lang="en-US" sz="1400" b="0" dirty="0"/>
                        <a:t>15. Severe respiratory disease with hospitalizations in last two years/FEV1 &lt;50%</a:t>
                      </a:r>
                    </a:p>
                  </a:txBody>
                  <a:tcPr/>
                </a:tc>
                <a:extLst>
                  <a:ext uri="{0D108BD9-81ED-4DB2-BD59-A6C34878D82A}">
                    <a16:rowId xmlns:a16="http://schemas.microsoft.com/office/drawing/2014/main" val="1733949442"/>
                  </a:ext>
                </a:extLst>
              </a:tr>
              <a:tr h="603442">
                <a:tc>
                  <a:txBody>
                    <a:bodyPr/>
                    <a:lstStyle/>
                    <a:p>
                      <a:pPr marL="0" indent="0">
                        <a:buNone/>
                      </a:pPr>
                      <a:r>
                        <a:rPr lang="en-US" sz="1400" b="0" dirty="0"/>
                        <a:t>6. Coronary Artery Disease with past CABG/PTCA/MI AND Hypertension/Diabetes on treatment</a:t>
                      </a:r>
                      <a:endParaRPr lang="en-IN" sz="1400" b="0" dirty="0"/>
                    </a:p>
                  </a:txBody>
                  <a:tcPr/>
                </a:tc>
                <a:tc>
                  <a:txBody>
                    <a:bodyPr/>
                    <a:lstStyle/>
                    <a:p>
                      <a:pPr marL="0" indent="0">
                        <a:buNone/>
                      </a:pPr>
                      <a:r>
                        <a:rPr lang="en-US" sz="1400" b="0" dirty="0"/>
                        <a:t>16. Lymphoma/ </a:t>
                      </a:r>
                      <a:r>
                        <a:rPr lang="en-US" sz="1400" b="0" dirty="0" err="1"/>
                        <a:t>Leukaemia</a:t>
                      </a:r>
                      <a:r>
                        <a:rPr lang="en-US" sz="1400" b="0" dirty="0"/>
                        <a:t>/ Myeloma</a:t>
                      </a:r>
                    </a:p>
                  </a:txBody>
                  <a:tcPr/>
                </a:tc>
                <a:extLst>
                  <a:ext uri="{0D108BD9-81ED-4DB2-BD59-A6C34878D82A}">
                    <a16:rowId xmlns:a16="http://schemas.microsoft.com/office/drawing/2014/main" val="2559399550"/>
                  </a:ext>
                </a:extLst>
              </a:tr>
              <a:tr h="603442">
                <a:tc>
                  <a:txBody>
                    <a:bodyPr/>
                    <a:lstStyle/>
                    <a:p>
                      <a:pPr marL="0" indent="0">
                        <a:buNone/>
                      </a:pPr>
                      <a:r>
                        <a:rPr lang="en-US" sz="1400" b="0" dirty="0"/>
                        <a:t>7. Angina AND Hypertension/Diabetes on treatment</a:t>
                      </a:r>
                      <a:endParaRPr lang="en-IN" sz="1400" b="0" dirty="0"/>
                    </a:p>
                  </a:txBody>
                  <a:tcPr/>
                </a:tc>
                <a:tc>
                  <a:txBody>
                    <a:bodyPr/>
                    <a:lstStyle/>
                    <a:p>
                      <a:pPr marL="0" indent="0">
                        <a:buNone/>
                      </a:pPr>
                      <a:r>
                        <a:rPr lang="en-US" sz="1400" b="0" dirty="0"/>
                        <a:t>17. Diagnosis of any solid cancer on or after 1st July 2020 OR currently on any cancer therapy</a:t>
                      </a:r>
                    </a:p>
                  </a:txBody>
                  <a:tcPr/>
                </a:tc>
                <a:extLst>
                  <a:ext uri="{0D108BD9-81ED-4DB2-BD59-A6C34878D82A}">
                    <a16:rowId xmlns:a16="http://schemas.microsoft.com/office/drawing/2014/main" val="3575859242"/>
                  </a:ext>
                </a:extLst>
              </a:tr>
              <a:tr h="603442">
                <a:tc>
                  <a:txBody>
                    <a:bodyPr/>
                    <a:lstStyle/>
                    <a:p>
                      <a:pPr marL="0" indent="0">
                        <a:buNone/>
                      </a:pPr>
                      <a:r>
                        <a:rPr lang="en-US" sz="1400" b="0" dirty="0"/>
                        <a:t>8. CT/MRI documented stroke AND Hypertension/Diabetes on treatment</a:t>
                      </a:r>
                      <a:endParaRPr lang="en-IN" sz="1400" b="0" dirty="0"/>
                    </a:p>
                  </a:txBody>
                  <a:tcPr/>
                </a:tc>
                <a:tc>
                  <a:txBody>
                    <a:bodyPr/>
                    <a:lstStyle/>
                    <a:p>
                      <a:pPr marL="0" indent="0">
                        <a:buNone/>
                      </a:pPr>
                      <a:r>
                        <a:rPr lang="en-US" sz="1400" b="0" dirty="0"/>
                        <a:t>18. Sickle Cell Disease/ Bone marrow failure/ Aplastic Anemia/ Thalassemia Major</a:t>
                      </a:r>
                    </a:p>
                  </a:txBody>
                  <a:tcPr/>
                </a:tc>
                <a:extLst>
                  <a:ext uri="{0D108BD9-81ED-4DB2-BD59-A6C34878D82A}">
                    <a16:rowId xmlns:a16="http://schemas.microsoft.com/office/drawing/2014/main" val="2324650665"/>
                  </a:ext>
                </a:extLst>
              </a:tr>
              <a:tr h="431875">
                <a:tc>
                  <a:txBody>
                    <a:bodyPr/>
                    <a:lstStyle/>
                    <a:p>
                      <a:pPr marL="0" indent="0">
                        <a:buNone/>
                      </a:pPr>
                      <a:r>
                        <a:rPr lang="en-US" sz="1400" b="0" dirty="0"/>
                        <a:t>9. Pulmonary artery hypertension AND Hypertension/Diabetes on treatment</a:t>
                      </a:r>
                      <a:endParaRPr lang="en-IN" sz="1400" b="0" dirty="0"/>
                    </a:p>
                  </a:txBody>
                  <a:tcPr/>
                </a:tc>
                <a:tc>
                  <a:txBody>
                    <a:bodyPr/>
                    <a:lstStyle/>
                    <a:p>
                      <a:pPr marL="0" indent="0">
                        <a:buNone/>
                      </a:pPr>
                      <a:r>
                        <a:rPr lang="en-US" sz="1400" b="0" dirty="0"/>
                        <a:t>19. Primary Immunodeficiency Diseases/ HIV infection</a:t>
                      </a:r>
                    </a:p>
                  </a:txBody>
                  <a:tcPr/>
                </a:tc>
                <a:extLst>
                  <a:ext uri="{0D108BD9-81ED-4DB2-BD59-A6C34878D82A}">
                    <a16:rowId xmlns:a16="http://schemas.microsoft.com/office/drawing/2014/main" val="506359947"/>
                  </a:ext>
                </a:extLst>
              </a:tr>
              <a:tr h="851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10. Diabetes (&gt; 10 years OR with complications) AND Hypertension on treatment</a:t>
                      </a:r>
                      <a:endParaRPr lang="en-IN" sz="14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20. Persons with disabilities due to Intellectual disabilities/ Muscular Dystrophy/ Acid attack with involvement of respiratory system/ Persons with disabilities having high support needs/ Multiple disabilities including deaf-blindness</a:t>
                      </a:r>
                    </a:p>
                  </a:txBody>
                  <a:tcPr/>
                </a:tc>
                <a:extLst>
                  <a:ext uri="{0D108BD9-81ED-4DB2-BD59-A6C34878D82A}">
                    <a16:rowId xmlns:a16="http://schemas.microsoft.com/office/drawing/2014/main" val="419069589"/>
                  </a:ext>
                </a:extLst>
              </a:tr>
            </a:tbl>
          </a:graphicData>
        </a:graphic>
      </p:graphicFrame>
    </p:spTree>
    <p:extLst>
      <p:ext uri="{BB962C8B-B14F-4D97-AF65-F5344CB8AC3E}">
        <p14:creationId xmlns:p14="http://schemas.microsoft.com/office/powerpoint/2010/main" val="779006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F0C5-9DC2-4B53-A4FE-15A6381D4530}"/>
              </a:ext>
            </a:extLst>
          </p:cNvPr>
          <p:cNvSpPr>
            <a:spLocks noGrp="1"/>
          </p:cNvSpPr>
          <p:nvPr>
            <p:ph type="title"/>
          </p:nvPr>
        </p:nvSpPr>
        <p:spPr>
          <a:xfrm>
            <a:off x="448457" y="3384"/>
            <a:ext cx="11029616" cy="503792"/>
          </a:xfrm>
        </p:spPr>
        <p:txBody>
          <a:bodyPr>
            <a:noAutofit/>
          </a:bodyPr>
          <a:lstStyle/>
          <a:p>
            <a:pPr algn="ctr"/>
            <a:r>
              <a:rPr lang="en-IN" sz="3800" dirty="0"/>
              <a:t>MANAGING AEFI	</a:t>
            </a:r>
          </a:p>
        </p:txBody>
      </p:sp>
      <p:sp>
        <p:nvSpPr>
          <p:cNvPr id="3" name="Content Placeholder 2">
            <a:extLst>
              <a:ext uri="{FF2B5EF4-FFF2-40B4-BE49-F238E27FC236}">
                <a16:creationId xmlns:a16="http://schemas.microsoft.com/office/drawing/2014/main" id="{D6B2574A-F98B-436F-82A7-B0D98CAFD83D}"/>
              </a:ext>
            </a:extLst>
          </p:cNvPr>
          <p:cNvSpPr>
            <a:spLocks noGrp="1"/>
          </p:cNvSpPr>
          <p:nvPr>
            <p:ph idx="1"/>
          </p:nvPr>
        </p:nvSpPr>
        <p:spPr>
          <a:xfrm>
            <a:off x="581192" y="959251"/>
            <a:ext cx="11029615" cy="5792732"/>
          </a:xfrm>
        </p:spPr>
        <p:txBody>
          <a:bodyPr>
            <a:normAutofit lnSpcReduction="10000"/>
          </a:bodyPr>
          <a:lstStyle/>
          <a:p>
            <a:r>
              <a:rPr lang="en-IN" sz="2400" dirty="0">
                <a:solidFill>
                  <a:schemeClr val="tx1"/>
                </a:solidFill>
                <a:latin typeface="Century Gothic" panose="020B0502020202020204" pitchFamily="34" charset="0"/>
                <a:cs typeface="Arial" panose="020B0604020202020204" pitchFamily="34" charset="0"/>
              </a:rPr>
              <a:t>Ensure all vaccine recipients wait at the session site for 30 minutes after vaccination</a:t>
            </a:r>
            <a:endParaRPr lang="en-US" sz="2400" dirty="0">
              <a:solidFill>
                <a:schemeClr val="tx1"/>
              </a:solidFill>
              <a:latin typeface="Century Gothic" panose="020B0502020202020204" pitchFamily="34" charset="0"/>
              <a:cs typeface="Arial" panose="020B0604020202020204" pitchFamily="34" charset="0"/>
            </a:endParaRPr>
          </a:p>
          <a:p>
            <a:r>
              <a:rPr lang="en-IN" sz="2400" dirty="0">
                <a:solidFill>
                  <a:schemeClr val="tx1"/>
                </a:solidFill>
                <a:latin typeface="Century Gothic" panose="020B0502020202020204" pitchFamily="34" charset="0"/>
                <a:cs typeface="Arial" panose="020B0604020202020204" pitchFamily="34" charset="0"/>
              </a:rPr>
              <a:t>After vaccination, inform the vaccine recipient</a:t>
            </a:r>
          </a:p>
          <a:p>
            <a:pPr lvl="1">
              <a:buClr>
                <a:srgbClr val="FF9900"/>
              </a:buClr>
              <a:buFont typeface="Wingdings" panose="05000000000000000000" pitchFamily="2" charset="2"/>
              <a:buChar char="§"/>
            </a:pPr>
            <a:r>
              <a:rPr lang="en-IN" sz="2100" dirty="0">
                <a:solidFill>
                  <a:schemeClr val="tx1"/>
                </a:solidFill>
                <a:latin typeface="Century Gothic" panose="020B0502020202020204" pitchFamily="34" charset="0"/>
                <a:cs typeface="Arial" panose="020B0604020202020204" pitchFamily="34" charset="0"/>
              </a:rPr>
              <a:t>About minor events which may occur - </a:t>
            </a:r>
            <a:r>
              <a:rPr lang="en-US" sz="2100" dirty="0">
                <a:solidFill>
                  <a:schemeClr val="tx1"/>
                </a:solidFill>
                <a:latin typeface="Century Gothic" panose="020B0502020202020204" pitchFamily="34" charset="0"/>
                <a:cs typeface="Arial" panose="020B0604020202020204" pitchFamily="34" charset="0"/>
              </a:rPr>
              <a:t>mild to moderate fever, local pain and swelling at injection site, malaise etc.</a:t>
            </a:r>
          </a:p>
          <a:p>
            <a:pPr lvl="2">
              <a:buClr>
                <a:srgbClr val="FF9900"/>
              </a:buClr>
              <a:buFont typeface="Calibri" panose="020F0502020204030204" pitchFamily="34" charset="0"/>
              <a:buChar char="−"/>
            </a:pPr>
            <a:r>
              <a:rPr lang="en-US" sz="2100" dirty="0">
                <a:solidFill>
                  <a:schemeClr val="tx1"/>
                </a:solidFill>
                <a:latin typeface="Century Gothic" panose="020B0502020202020204" pitchFamily="34" charset="0"/>
                <a:cs typeface="Arial" panose="020B0604020202020204" pitchFamily="34" charset="0"/>
              </a:rPr>
              <a:t>Tablet Paracetamol SOS with a minimum interval of 6 hours between two doses</a:t>
            </a:r>
          </a:p>
          <a:p>
            <a:pPr lvl="2">
              <a:buClr>
                <a:srgbClr val="FF9900"/>
              </a:buClr>
              <a:buFont typeface="Calibri" panose="020F0502020204030204" pitchFamily="34" charset="0"/>
              <a:buChar char="−"/>
            </a:pPr>
            <a:r>
              <a:rPr lang="en-US" sz="2100" dirty="0">
                <a:solidFill>
                  <a:schemeClr val="tx1"/>
                </a:solidFill>
                <a:latin typeface="Century Gothic" panose="020B0502020202020204" pitchFamily="34" charset="0"/>
                <a:cs typeface="Arial" panose="020B0604020202020204" pitchFamily="34" charset="0"/>
              </a:rPr>
              <a:t>Visit nearest health facility, if minor adverse event persists beyond 2-3 days</a:t>
            </a:r>
          </a:p>
          <a:p>
            <a:pPr lvl="1">
              <a:buClr>
                <a:srgbClr val="FF9900"/>
              </a:buClr>
              <a:buFont typeface="Wingdings" panose="05000000000000000000" pitchFamily="2" charset="2"/>
              <a:buChar char="§"/>
            </a:pPr>
            <a:r>
              <a:rPr lang="en-US" sz="2100" dirty="0">
                <a:solidFill>
                  <a:schemeClr val="tx1"/>
                </a:solidFill>
                <a:latin typeface="Century Gothic" panose="020B0502020202020204" pitchFamily="34" charset="0"/>
                <a:cs typeface="Arial" panose="020B0604020202020204" pitchFamily="34" charset="0"/>
              </a:rPr>
              <a:t>For any other severe / serious event, immediately refer to a secondary or tertiary care health facility </a:t>
            </a:r>
          </a:p>
          <a:p>
            <a:pPr lvl="0"/>
            <a:r>
              <a:rPr lang="en-US" sz="2400" dirty="0">
                <a:solidFill>
                  <a:schemeClr val="tx1"/>
                </a:solidFill>
                <a:latin typeface="Century Gothic" panose="020B0502020202020204" pitchFamily="34" charset="0"/>
                <a:cs typeface="Arial" panose="020B0604020202020204" pitchFamily="34" charset="0"/>
              </a:rPr>
              <a:t>An anaphylaxis kit with injection adrenaline within expiry date should be available at the outreach session site</a:t>
            </a:r>
          </a:p>
          <a:p>
            <a:pPr lvl="0"/>
            <a:r>
              <a:rPr lang="en-US" sz="2400" dirty="0">
                <a:solidFill>
                  <a:schemeClr val="tx1"/>
                </a:solidFill>
                <a:latin typeface="Century Gothic" panose="020B0502020202020204" pitchFamily="34" charset="0"/>
                <a:cs typeface="Arial" panose="020B0604020202020204" pitchFamily="34" charset="0"/>
              </a:rPr>
              <a:t>Use anaphylaxis kits available at the session site for immediate management of suspected anaphylaxis.</a:t>
            </a:r>
          </a:p>
          <a:p>
            <a:pPr lvl="0"/>
            <a:r>
              <a:rPr lang="en-IN" sz="2400" dirty="0">
                <a:solidFill>
                  <a:schemeClr val="tx1"/>
                </a:solidFill>
                <a:latin typeface="Century Gothic" panose="020B0502020202020204" pitchFamily="34" charset="0"/>
                <a:cs typeface="Arial" panose="020B0604020202020204" pitchFamily="34" charset="0"/>
              </a:rPr>
              <a:t>The Medical Officer should be informed immediately by telephone </a:t>
            </a:r>
            <a:endParaRPr lang="en-US" sz="2400" dirty="0">
              <a:solidFill>
                <a:schemeClr val="tx1"/>
              </a:solidFill>
              <a:latin typeface="Century Gothic" panose="020B0502020202020204" pitchFamily="34" charset="0"/>
              <a:cs typeface="Arial" panose="020B0604020202020204" pitchFamily="34" charset="0"/>
            </a:endParaRPr>
          </a:p>
          <a:p>
            <a:pPr lvl="0"/>
            <a:r>
              <a:rPr lang="en-US" sz="2400" dirty="0">
                <a:solidFill>
                  <a:schemeClr val="tx1"/>
                </a:solidFill>
                <a:latin typeface="Century Gothic" panose="020B0502020202020204" pitchFamily="34" charset="0"/>
                <a:cs typeface="Arial" panose="020B0604020202020204" pitchFamily="34" charset="0"/>
              </a:rPr>
              <a:t>Contact numbers of ambulance services should be available with the vaccinator team </a:t>
            </a:r>
            <a:r>
              <a:rPr lang="en-IN" sz="2400" dirty="0">
                <a:solidFill>
                  <a:schemeClr val="tx1"/>
                </a:solidFill>
                <a:latin typeface="Century Gothic" panose="020B0502020202020204" pitchFamily="34" charset="0"/>
                <a:cs typeface="Arial" panose="020B0604020202020204" pitchFamily="34" charset="0"/>
              </a:rPr>
              <a:t>(102, 108 etc)</a:t>
            </a:r>
            <a:endParaRPr lang="en-US" sz="2400" dirty="0">
              <a:solidFill>
                <a:schemeClr val="tx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882902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335AE-5206-4AF0-940D-E4BC6C37697B}"/>
              </a:ext>
            </a:extLst>
          </p:cNvPr>
          <p:cNvSpPr>
            <a:spLocks noGrp="1"/>
          </p:cNvSpPr>
          <p:nvPr>
            <p:ph type="title"/>
          </p:nvPr>
        </p:nvSpPr>
        <p:spPr>
          <a:xfrm>
            <a:off x="581191" y="155143"/>
            <a:ext cx="11029616" cy="557785"/>
          </a:xfrm>
        </p:spPr>
        <p:txBody>
          <a:bodyPr/>
          <a:lstStyle/>
          <a:p>
            <a:r>
              <a:rPr lang="en-IN" sz="2800" dirty="0"/>
              <a:t>Initial management of Anaphylaxis</a:t>
            </a:r>
            <a:endParaRPr lang="en-IN" dirty="0"/>
          </a:p>
        </p:txBody>
      </p:sp>
      <p:sp>
        <p:nvSpPr>
          <p:cNvPr id="3" name="Content Placeholder 2">
            <a:extLst>
              <a:ext uri="{FF2B5EF4-FFF2-40B4-BE49-F238E27FC236}">
                <a16:creationId xmlns:a16="http://schemas.microsoft.com/office/drawing/2014/main" id="{4C763E99-931C-4162-B5EB-C48AEA977DB8}"/>
              </a:ext>
            </a:extLst>
          </p:cNvPr>
          <p:cNvSpPr>
            <a:spLocks noGrp="1"/>
          </p:cNvSpPr>
          <p:nvPr>
            <p:ph idx="1"/>
          </p:nvPr>
        </p:nvSpPr>
        <p:spPr>
          <a:xfrm>
            <a:off x="581191" y="1060704"/>
            <a:ext cx="6380143" cy="5535168"/>
          </a:xfrm>
        </p:spPr>
        <p:txBody>
          <a:bodyPr>
            <a:normAutofit fontScale="85000" lnSpcReduction="20000"/>
          </a:bodyPr>
          <a:lstStyle/>
          <a:p>
            <a:pPr marL="0" lvl="0" indent="0" algn="l">
              <a:lnSpc>
                <a:spcPct val="115000"/>
              </a:lnSpc>
              <a:spcBef>
                <a:spcPts val="975"/>
              </a:spcBef>
              <a:buNone/>
            </a:pPr>
            <a:r>
              <a:rPr lang="en-US" sz="2200" b="1" dirty="0">
                <a:latin typeface="Century Gothic" panose="020B0502020202020204" pitchFamily="34" charset="0"/>
                <a:cs typeface="Arial" panose="020B0604020202020204" pitchFamily="34" charset="0"/>
              </a:rPr>
              <a:t>Suspected anaphylaxis:</a:t>
            </a:r>
          </a:p>
          <a:p>
            <a:pPr marL="342900" lvl="0" indent="-342900" algn="l">
              <a:lnSpc>
                <a:spcPct val="115000"/>
              </a:lnSpc>
              <a:spcBef>
                <a:spcPts val="975"/>
              </a:spcBef>
              <a:buFont typeface="Symbol" panose="05050102010706020507" pitchFamily="18" charset="2"/>
              <a:buChar char=""/>
            </a:pPr>
            <a:r>
              <a:rPr lang="en-US" sz="2200" dirty="0">
                <a:latin typeface="Century Gothic" panose="020B0502020202020204" pitchFamily="34" charset="0"/>
                <a:cs typeface="Arial" panose="020B0604020202020204" pitchFamily="34" charset="0"/>
              </a:rPr>
              <a:t>Early onset and rapid progression of symptom</a:t>
            </a:r>
          </a:p>
          <a:p>
            <a:pPr marL="342900" lvl="0" indent="-342900" algn="l">
              <a:lnSpc>
                <a:spcPct val="115000"/>
              </a:lnSpc>
              <a:spcBef>
                <a:spcPts val="975"/>
              </a:spcBef>
              <a:buFont typeface="Symbol" panose="05050102010706020507" pitchFamily="18" charset="2"/>
              <a:buChar char=""/>
            </a:pPr>
            <a:r>
              <a:rPr lang="en-US" sz="2200" b="1" dirty="0">
                <a:solidFill>
                  <a:srgbClr val="7030A0"/>
                </a:solidFill>
                <a:latin typeface="Century Gothic" panose="020B0502020202020204" pitchFamily="34" charset="0"/>
                <a:cs typeface="Arial" panose="020B0604020202020204" pitchFamily="34" charset="0"/>
              </a:rPr>
              <a:t>at least one sign/symptom related to at least two of the following three systems </a:t>
            </a:r>
            <a:endParaRPr lang="en-IN" sz="2200" b="1" dirty="0">
              <a:solidFill>
                <a:srgbClr val="7030A0"/>
              </a:solidFill>
              <a:latin typeface="Century Gothic" panose="020B0502020202020204" pitchFamily="34" charset="0"/>
              <a:cs typeface="Arial" panose="020B0604020202020204" pitchFamily="34" charset="0"/>
            </a:endParaRPr>
          </a:p>
          <a:p>
            <a:pPr marL="742950" lvl="1" indent="-285750" algn="just">
              <a:lnSpc>
                <a:spcPct val="115000"/>
              </a:lnSpc>
              <a:spcBef>
                <a:spcPts val="975"/>
              </a:spcBef>
              <a:buFont typeface="Courier New" panose="02070309020205020404" pitchFamily="49" charset="0"/>
              <a:buChar char="o"/>
            </a:pPr>
            <a:r>
              <a:rPr lang="en-US" sz="2200" dirty="0">
                <a:latin typeface="Century Gothic" panose="020B0502020202020204" pitchFamily="34" charset="0"/>
                <a:cs typeface="Arial" panose="020B0604020202020204" pitchFamily="34" charset="0"/>
              </a:rPr>
              <a:t>respiratory (s</a:t>
            </a:r>
            <a:r>
              <a:rPr lang="en-IN" sz="2200" dirty="0">
                <a:latin typeface="Century Gothic" panose="020B0502020202020204" pitchFamily="34" charset="0"/>
                <a:cs typeface="Arial" panose="020B0604020202020204" pitchFamily="34" charset="0"/>
              </a:rPr>
              <a:t>welling of tongue, lip, throat; noisy breathing or difficulty in breathing with harsh sounds/whistling/rattling sound in chest, bluish discoloration of arms and legs, tongue, ears, lips, etc.)</a:t>
            </a:r>
          </a:p>
          <a:p>
            <a:pPr marL="742950" lvl="1" indent="-285750" algn="just">
              <a:lnSpc>
                <a:spcPct val="115000"/>
              </a:lnSpc>
              <a:spcBef>
                <a:spcPts val="975"/>
              </a:spcBef>
              <a:buFont typeface="Courier New" panose="02070309020205020404" pitchFamily="49" charset="0"/>
              <a:buChar char="o"/>
            </a:pPr>
            <a:r>
              <a:rPr lang="en-US" sz="2200" dirty="0">
                <a:latin typeface="Century Gothic" panose="020B0502020202020204" pitchFamily="34" charset="0"/>
                <a:cs typeface="Arial" panose="020B0604020202020204" pitchFamily="34" charset="0"/>
              </a:rPr>
              <a:t>cardiovascular (f</a:t>
            </a:r>
            <a:r>
              <a:rPr lang="en-IN" sz="2200" dirty="0" err="1">
                <a:latin typeface="Century Gothic" panose="020B0502020202020204" pitchFamily="34" charset="0"/>
                <a:cs typeface="Arial" panose="020B0604020202020204" pitchFamily="34" charset="0"/>
              </a:rPr>
              <a:t>ainting</a:t>
            </a:r>
            <a:r>
              <a:rPr lang="en-IN" sz="2200" dirty="0">
                <a:latin typeface="Century Gothic" panose="020B0502020202020204" pitchFamily="34" charset="0"/>
                <a:cs typeface="Arial" panose="020B0604020202020204" pitchFamily="34" charset="0"/>
              </a:rPr>
              <a:t>, decreased level /loss of consciousness, low blood pressure, increased heart rate, palpitation)</a:t>
            </a:r>
          </a:p>
          <a:p>
            <a:pPr marL="742950" lvl="1" indent="-285750" algn="just">
              <a:lnSpc>
                <a:spcPct val="115000"/>
              </a:lnSpc>
              <a:spcBef>
                <a:spcPts val="975"/>
              </a:spcBef>
              <a:buFont typeface="Courier New" panose="02070309020205020404" pitchFamily="49" charset="0"/>
              <a:buChar char="o"/>
            </a:pPr>
            <a:r>
              <a:rPr lang="en-US" sz="2200" dirty="0">
                <a:latin typeface="Century Gothic" panose="020B0502020202020204" pitchFamily="34" charset="0"/>
                <a:cs typeface="Arial" panose="020B0604020202020204" pitchFamily="34" charset="0"/>
              </a:rPr>
              <a:t>dermatological/mucosal (skin-related like r</a:t>
            </a:r>
            <a:r>
              <a:rPr lang="en-IN" sz="2200" dirty="0" err="1">
                <a:latin typeface="Century Gothic" panose="020B0502020202020204" pitchFamily="34" charset="0"/>
                <a:cs typeface="Arial" panose="020B0604020202020204" pitchFamily="34" charset="0"/>
              </a:rPr>
              <a:t>aised</a:t>
            </a:r>
            <a:r>
              <a:rPr lang="en-IN" sz="2200" dirty="0">
                <a:latin typeface="Century Gothic" panose="020B0502020202020204" pitchFamily="34" charset="0"/>
                <a:cs typeface="Arial" panose="020B0604020202020204" pitchFamily="34" charset="0"/>
              </a:rPr>
              <a:t> red skin lesion, rash with itching over body, itchy/ painful swelling of subcutaneous tissues such as upper eyelids, lips, tongue, face etc.)</a:t>
            </a:r>
          </a:p>
        </p:txBody>
      </p:sp>
      <p:pic>
        <p:nvPicPr>
          <p:cNvPr id="4" name="Picture 3">
            <a:extLst>
              <a:ext uri="{FF2B5EF4-FFF2-40B4-BE49-F238E27FC236}">
                <a16:creationId xmlns:a16="http://schemas.microsoft.com/office/drawing/2014/main" id="{A22AABA3-AEF9-4E11-9CE2-BC51B58A0E16}"/>
              </a:ext>
            </a:extLst>
          </p:cNvPr>
          <p:cNvPicPr/>
          <p:nvPr/>
        </p:nvPicPr>
        <p:blipFill rotWithShape="1">
          <a:blip r:embed="rId2" cstate="print">
            <a:extLst>
              <a:ext uri="{28A0092B-C50C-407E-A947-70E740481C1C}">
                <a14:useLocalDpi xmlns:a14="http://schemas.microsoft.com/office/drawing/2010/main" val="0"/>
              </a:ext>
            </a:extLst>
          </a:blip>
          <a:srcRect l="10612" r="14098" b="-1"/>
          <a:stretch/>
        </p:blipFill>
        <p:spPr>
          <a:xfrm>
            <a:off x="7307656" y="954157"/>
            <a:ext cx="4382596" cy="4704574"/>
          </a:xfrm>
          <a:prstGeom prst="rect">
            <a:avLst/>
          </a:prstGeom>
        </p:spPr>
      </p:pic>
      <p:sp>
        <p:nvSpPr>
          <p:cNvPr id="5" name="TextBox 4">
            <a:extLst>
              <a:ext uri="{FF2B5EF4-FFF2-40B4-BE49-F238E27FC236}">
                <a16:creationId xmlns:a16="http://schemas.microsoft.com/office/drawing/2014/main" id="{8E225F59-E8D6-47FF-A3FC-129510896F30}"/>
              </a:ext>
            </a:extLst>
          </p:cNvPr>
          <p:cNvSpPr txBox="1"/>
          <p:nvPr/>
        </p:nvSpPr>
        <p:spPr>
          <a:xfrm>
            <a:off x="7040778" y="5735145"/>
            <a:ext cx="4382596" cy="892552"/>
          </a:xfrm>
          <a:prstGeom prst="rect">
            <a:avLst/>
          </a:prstGeom>
          <a:noFill/>
        </p:spPr>
        <p:txBody>
          <a:bodyPr wrap="square" rtlCol="0">
            <a:spAutoFit/>
          </a:bodyPr>
          <a:lstStyle/>
          <a:p>
            <a:pPr algn="ctr"/>
            <a:r>
              <a:rPr lang="en-IN" sz="1900" dirty="0">
                <a:latin typeface="Century Gothic" panose="020B0502020202020204" pitchFamily="34" charset="0"/>
                <a:ea typeface="+mj-ea"/>
                <a:cs typeface="Arial" panose="020B0604020202020204" pitchFamily="34" charset="0"/>
              </a:rPr>
              <a:t>Figure 2: Anaphylaxis Kit with instructions manual</a:t>
            </a:r>
          </a:p>
          <a:p>
            <a:pPr algn="ctr"/>
            <a:endParaRPr lang="en-IN" sz="1400" b="1" dirty="0"/>
          </a:p>
        </p:txBody>
      </p:sp>
    </p:spTree>
    <p:extLst>
      <p:ext uri="{BB962C8B-B14F-4D97-AF65-F5344CB8AC3E}">
        <p14:creationId xmlns:p14="http://schemas.microsoft.com/office/powerpoint/2010/main" val="2441309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C3510-DB27-46D7-88F1-4FB2C0A81EE1}"/>
              </a:ext>
            </a:extLst>
          </p:cNvPr>
          <p:cNvSpPr>
            <a:spLocks noGrp="1"/>
          </p:cNvSpPr>
          <p:nvPr>
            <p:ph type="title"/>
          </p:nvPr>
        </p:nvSpPr>
        <p:spPr>
          <a:xfrm>
            <a:off x="581192" y="170245"/>
            <a:ext cx="11029616" cy="485687"/>
          </a:xfrm>
        </p:spPr>
        <p:txBody>
          <a:bodyPr>
            <a:normAutofit/>
          </a:bodyPr>
          <a:lstStyle/>
          <a:p>
            <a:pPr algn="ctr"/>
            <a:r>
              <a:rPr lang="en-IN" sz="2800" dirty="0"/>
              <a:t>Initial management of Anaphylaxis</a:t>
            </a:r>
            <a:endParaRPr lang="en-IN" dirty="0"/>
          </a:p>
        </p:txBody>
      </p:sp>
      <p:sp>
        <p:nvSpPr>
          <p:cNvPr id="3" name="Content Placeholder 2">
            <a:extLst>
              <a:ext uri="{FF2B5EF4-FFF2-40B4-BE49-F238E27FC236}">
                <a16:creationId xmlns:a16="http://schemas.microsoft.com/office/drawing/2014/main" id="{13D3C195-A186-4014-AAE2-A0BBBFA5B64C}"/>
              </a:ext>
            </a:extLst>
          </p:cNvPr>
          <p:cNvSpPr>
            <a:spLocks noGrp="1"/>
          </p:cNvSpPr>
          <p:nvPr>
            <p:ph idx="1"/>
          </p:nvPr>
        </p:nvSpPr>
        <p:spPr>
          <a:xfrm>
            <a:off x="581192" y="1217144"/>
            <a:ext cx="7542391" cy="485687"/>
          </a:xfrm>
        </p:spPr>
        <p:txBody>
          <a:bodyPr>
            <a:normAutofit/>
          </a:bodyPr>
          <a:lstStyle/>
          <a:p>
            <a:pPr marL="0" indent="0">
              <a:buNone/>
            </a:pPr>
            <a:r>
              <a:rPr lang="en-US" sz="1900" dirty="0">
                <a:latin typeface="Century Gothic" panose="020B0502020202020204" pitchFamily="34" charset="0"/>
                <a:cs typeface="Arial" panose="020B0604020202020204" pitchFamily="34" charset="0"/>
              </a:rPr>
              <a:t>Adrenaline is the drug of choice to treat anaphylaxis</a:t>
            </a:r>
            <a:endParaRPr lang="en-IN" sz="1900" dirty="0">
              <a:latin typeface="Century Gothic" panose="020B0502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559B120-C776-46DD-8390-38B090F2D5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85247" y="2080590"/>
            <a:ext cx="4597303" cy="3684102"/>
          </a:xfrm>
          <a:prstGeom prst="rect">
            <a:avLst/>
          </a:prstGeom>
          <a:noFill/>
          <a:ln w="28575">
            <a:noFill/>
          </a:ln>
        </p:spPr>
      </p:pic>
      <p:graphicFrame>
        <p:nvGraphicFramePr>
          <p:cNvPr id="5" name="Table 4">
            <a:extLst>
              <a:ext uri="{FF2B5EF4-FFF2-40B4-BE49-F238E27FC236}">
                <a16:creationId xmlns:a16="http://schemas.microsoft.com/office/drawing/2014/main" id="{74914F00-F6BE-4663-ACE0-B71B82B11EB3}"/>
              </a:ext>
            </a:extLst>
          </p:cNvPr>
          <p:cNvGraphicFramePr>
            <a:graphicFrameLocks noGrp="1"/>
          </p:cNvGraphicFramePr>
          <p:nvPr/>
        </p:nvGraphicFramePr>
        <p:xfrm>
          <a:off x="203199" y="2080590"/>
          <a:ext cx="7211074" cy="3684103"/>
        </p:xfrm>
        <a:graphic>
          <a:graphicData uri="http://schemas.openxmlformats.org/drawingml/2006/table">
            <a:tbl>
              <a:tblPr firstRow="1" bandRow="1">
                <a:tableStyleId>{5C22544A-7EE6-4342-B048-85BDC9FD1C3A}</a:tableStyleId>
              </a:tblPr>
              <a:tblGrid>
                <a:gridCol w="1679999">
                  <a:extLst>
                    <a:ext uri="{9D8B030D-6E8A-4147-A177-3AD203B41FA5}">
                      <a16:colId xmlns:a16="http://schemas.microsoft.com/office/drawing/2014/main" val="1384699317"/>
                    </a:ext>
                  </a:extLst>
                </a:gridCol>
                <a:gridCol w="1809230">
                  <a:extLst>
                    <a:ext uri="{9D8B030D-6E8A-4147-A177-3AD203B41FA5}">
                      <a16:colId xmlns:a16="http://schemas.microsoft.com/office/drawing/2014/main" val="885419935"/>
                    </a:ext>
                  </a:extLst>
                </a:gridCol>
                <a:gridCol w="3721845">
                  <a:extLst>
                    <a:ext uri="{9D8B030D-6E8A-4147-A177-3AD203B41FA5}">
                      <a16:colId xmlns:a16="http://schemas.microsoft.com/office/drawing/2014/main" val="788462024"/>
                    </a:ext>
                  </a:extLst>
                </a:gridCol>
              </a:tblGrid>
              <a:tr h="1139662">
                <a:tc>
                  <a:txBody>
                    <a:bodyPr/>
                    <a:lstStyle/>
                    <a:p>
                      <a:pPr algn="l">
                        <a:lnSpc>
                          <a:spcPct val="115000"/>
                        </a:lnSpc>
                        <a:spcBef>
                          <a:spcPts val="975"/>
                        </a:spcBef>
                      </a:pPr>
                      <a:r>
                        <a:rPr lang="en-US" sz="2000" dirty="0">
                          <a:solidFill>
                            <a:schemeClr val="tx1"/>
                          </a:solidFill>
                          <a:effectLst/>
                          <a:latin typeface="Century Gothic" panose="020B0502020202020204" pitchFamily="34" charset="0"/>
                        </a:rPr>
                        <a:t>Age (in years)</a:t>
                      </a:r>
                      <a:endParaRPr lang="en-IN" sz="2000" dirty="0">
                        <a:solidFill>
                          <a:schemeClr val="tx1"/>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a:txBody>
                    <a:bodyPr/>
                    <a:lstStyle/>
                    <a:p>
                      <a:pPr algn="l">
                        <a:lnSpc>
                          <a:spcPct val="115000"/>
                        </a:lnSpc>
                        <a:spcBef>
                          <a:spcPts val="975"/>
                        </a:spcBef>
                      </a:pPr>
                      <a:r>
                        <a:rPr lang="en-IN" sz="2000" dirty="0">
                          <a:solidFill>
                            <a:schemeClr val="tx1"/>
                          </a:solidFill>
                          <a:effectLst/>
                          <a:latin typeface="Century Gothic" panose="020B0502020202020204" pitchFamily="34" charset="0"/>
                        </a:rPr>
                        <a:t>Needle for intramuscular injection </a:t>
                      </a:r>
                      <a:endParaRPr lang="en-IN" sz="2000" dirty="0">
                        <a:solidFill>
                          <a:schemeClr val="tx1"/>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a:txBody>
                    <a:bodyPr/>
                    <a:lstStyle/>
                    <a:p>
                      <a:pPr algn="l">
                        <a:lnSpc>
                          <a:spcPct val="115000"/>
                        </a:lnSpc>
                        <a:spcBef>
                          <a:spcPts val="975"/>
                        </a:spcBef>
                      </a:pPr>
                      <a:r>
                        <a:rPr lang="en-IN" sz="2000" dirty="0">
                          <a:solidFill>
                            <a:schemeClr val="tx1"/>
                          </a:solidFill>
                          <a:effectLst/>
                          <a:latin typeface="Century Gothic" panose="020B0502020202020204" pitchFamily="34" charset="0"/>
                        </a:rPr>
                        <a:t>Age specific dose of adrenaline (1:1000) </a:t>
                      </a:r>
                      <a:r>
                        <a:rPr lang="en-US" sz="2000" dirty="0">
                          <a:solidFill>
                            <a:schemeClr val="tx1"/>
                          </a:solidFill>
                          <a:effectLst/>
                          <a:latin typeface="Century Gothic" panose="020B0502020202020204" pitchFamily="34" charset="0"/>
                        </a:rPr>
                        <a:t>in ml (tuberculin) or units (insulin)</a:t>
                      </a:r>
                      <a:endParaRPr lang="en-IN" sz="2000" dirty="0">
                        <a:solidFill>
                          <a:schemeClr val="tx1"/>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978081925"/>
                  </a:ext>
                </a:extLst>
              </a:tr>
              <a:tr h="511872">
                <a:tc>
                  <a:txBody>
                    <a:bodyPr/>
                    <a:lstStyle/>
                    <a:p>
                      <a:pPr algn="l">
                        <a:lnSpc>
                          <a:spcPct val="115000"/>
                        </a:lnSpc>
                        <a:spcBef>
                          <a:spcPts val="975"/>
                        </a:spcBef>
                      </a:pPr>
                      <a:r>
                        <a:rPr lang="en-US" sz="2000">
                          <a:effectLst/>
                          <a:latin typeface="Century Gothic" panose="020B0502020202020204" pitchFamily="34" charset="0"/>
                        </a:rPr>
                        <a:t>Adults</a:t>
                      </a:r>
                      <a:endParaRPr lang="en-IN" sz="200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rowSpan="5">
                  <a:txBody>
                    <a:bodyPr/>
                    <a:lstStyle/>
                    <a:p>
                      <a:pPr algn="l">
                        <a:lnSpc>
                          <a:spcPct val="115000"/>
                        </a:lnSpc>
                        <a:spcBef>
                          <a:spcPts val="975"/>
                        </a:spcBef>
                      </a:pPr>
                      <a:r>
                        <a:rPr lang="en-US" sz="2000" dirty="0">
                          <a:effectLst/>
                          <a:latin typeface="Century Gothic" panose="020B0502020202020204" pitchFamily="34" charset="0"/>
                        </a:rPr>
                        <a:t>1 inch long of 24G or 25G </a:t>
                      </a:r>
                      <a:endParaRPr lang="en-IN" sz="2000" dirty="0">
                        <a:effectLst/>
                        <a:latin typeface="Century Gothic" panose="020B0502020202020204" pitchFamily="34" charset="0"/>
                      </a:endParaRPr>
                    </a:p>
                    <a:p>
                      <a:pPr algn="l">
                        <a:lnSpc>
                          <a:spcPct val="115000"/>
                        </a:lnSpc>
                        <a:spcBef>
                          <a:spcPts val="975"/>
                        </a:spcBef>
                      </a:pPr>
                      <a:r>
                        <a:rPr lang="en-US" sz="2000" dirty="0">
                          <a:effectLst/>
                          <a:latin typeface="Century Gothic" panose="020B0502020202020204" pitchFamily="34" charset="0"/>
                        </a:rPr>
                        <a:t> </a:t>
                      </a:r>
                      <a:endParaRPr lang="en-IN" sz="2000" dirty="0">
                        <a:effectLst/>
                        <a:latin typeface="Century Gothic" panose="020B0502020202020204" pitchFamily="34" charset="0"/>
                      </a:endParaRPr>
                    </a:p>
                    <a:p>
                      <a:pPr algn="l">
                        <a:lnSpc>
                          <a:spcPct val="115000"/>
                        </a:lnSpc>
                        <a:spcBef>
                          <a:spcPts val="975"/>
                        </a:spcBef>
                      </a:pPr>
                      <a:r>
                        <a:rPr lang="en-US" sz="2000" dirty="0">
                          <a:effectLst/>
                          <a:latin typeface="Century Gothic" panose="020B0502020202020204" pitchFamily="34" charset="0"/>
                        </a:rPr>
                        <a:t> </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a:txBody>
                    <a:bodyPr/>
                    <a:lstStyle/>
                    <a:p>
                      <a:pPr algn="l">
                        <a:lnSpc>
                          <a:spcPct val="115000"/>
                        </a:lnSpc>
                        <a:spcBef>
                          <a:spcPts val="975"/>
                        </a:spcBef>
                      </a:pPr>
                      <a:r>
                        <a:rPr lang="en-US" sz="2000" dirty="0">
                          <a:effectLst/>
                          <a:latin typeface="Century Gothic" panose="020B0502020202020204" pitchFamily="34" charset="0"/>
                        </a:rPr>
                        <a:t>0.5 ml / 20 units</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4166935196"/>
                  </a:ext>
                </a:extLst>
              </a:tr>
              <a:tr h="511872">
                <a:tc>
                  <a:txBody>
                    <a:bodyPr/>
                    <a:lstStyle/>
                    <a:p>
                      <a:pPr algn="l">
                        <a:lnSpc>
                          <a:spcPct val="115000"/>
                        </a:lnSpc>
                        <a:spcBef>
                          <a:spcPts val="975"/>
                        </a:spcBef>
                      </a:pPr>
                      <a:r>
                        <a:rPr lang="en-US" sz="2000" dirty="0">
                          <a:effectLst/>
                          <a:latin typeface="Century Gothic" panose="020B0502020202020204" pitchFamily="34" charset="0"/>
                        </a:rPr>
                        <a:t>12-18</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vMerge="1">
                  <a:txBody>
                    <a:bodyPr/>
                    <a:lstStyle/>
                    <a:p>
                      <a:endParaRPr lang="en-IN"/>
                    </a:p>
                  </a:txBody>
                  <a:tcPr/>
                </a:tc>
                <a:tc>
                  <a:txBody>
                    <a:bodyPr/>
                    <a:lstStyle/>
                    <a:p>
                      <a:pPr algn="l">
                        <a:lnSpc>
                          <a:spcPct val="115000"/>
                        </a:lnSpc>
                        <a:spcBef>
                          <a:spcPts val="975"/>
                        </a:spcBef>
                      </a:pPr>
                      <a:r>
                        <a:rPr lang="en-US" sz="2000" dirty="0">
                          <a:effectLst/>
                          <a:latin typeface="Century Gothic" panose="020B0502020202020204" pitchFamily="34" charset="0"/>
                        </a:rPr>
                        <a:t>0.3 ml / 12 units</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1604478586"/>
                  </a:ext>
                </a:extLst>
              </a:tr>
              <a:tr h="511872">
                <a:tc>
                  <a:txBody>
                    <a:bodyPr/>
                    <a:lstStyle/>
                    <a:p>
                      <a:pPr algn="l">
                        <a:lnSpc>
                          <a:spcPct val="115000"/>
                        </a:lnSpc>
                        <a:spcBef>
                          <a:spcPts val="975"/>
                        </a:spcBef>
                      </a:pPr>
                      <a:r>
                        <a:rPr lang="en-US" sz="2000">
                          <a:effectLst/>
                          <a:latin typeface="Century Gothic" panose="020B0502020202020204" pitchFamily="34" charset="0"/>
                        </a:rPr>
                        <a:t>6-12</a:t>
                      </a:r>
                      <a:endParaRPr lang="en-IN" sz="200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vMerge="1">
                  <a:txBody>
                    <a:bodyPr/>
                    <a:lstStyle/>
                    <a:p>
                      <a:endParaRPr lang="en-IN"/>
                    </a:p>
                  </a:txBody>
                  <a:tcPr/>
                </a:tc>
                <a:tc>
                  <a:txBody>
                    <a:bodyPr/>
                    <a:lstStyle/>
                    <a:p>
                      <a:pPr algn="l">
                        <a:lnSpc>
                          <a:spcPct val="115000"/>
                        </a:lnSpc>
                        <a:spcBef>
                          <a:spcPts val="975"/>
                        </a:spcBef>
                      </a:pPr>
                      <a:r>
                        <a:rPr lang="en-US" sz="2000" dirty="0">
                          <a:effectLst/>
                          <a:latin typeface="Century Gothic" panose="020B0502020202020204" pitchFamily="34" charset="0"/>
                        </a:rPr>
                        <a:t>0.2 ml / 8 units</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3388215244"/>
                  </a:ext>
                </a:extLst>
              </a:tr>
              <a:tr h="511872">
                <a:tc>
                  <a:txBody>
                    <a:bodyPr/>
                    <a:lstStyle/>
                    <a:p>
                      <a:pPr algn="l">
                        <a:lnSpc>
                          <a:spcPct val="115000"/>
                        </a:lnSpc>
                        <a:spcBef>
                          <a:spcPts val="975"/>
                        </a:spcBef>
                      </a:pPr>
                      <a:r>
                        <a:rPr lang="en-US" sz="2000">
                          <a:effectLst/>
                          <a:latin typeface="Century Gothic" panose="020B0502020202020204" pitchFamily="34" charset="0"/>
                        </a:rPr>
                        <a:t>1-6</a:t>
                      </a:r>
                      <a:endParaRPr lang="en-IN" sz="200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vMerge="1">
                  <a:txBody>
                    <a:bodyPr/>
                    <a:lstStyle/>
                    <a:p>
                      <a:endParaRPr lang="en-IN"/>
                    </a:p>
                  </a:txBody>
                  <a:tcPr/>
                </a:tc>
                <a:tc>
                  <a:txBody>
                    <a:bodyPr/>
                    <a:lstStyle/>
                    <a:p>
                      <a:pPr algn="l">
                        <a:lnSpc>
                          <a:spcPct val="115000"/>
                        </a:lnSpc>
                        <a:spcBef>
                          <a:spcPts val="975"/>
                        </a:spcBef>
                      </a:pPr>
                      <a:r>
                        <a:rPr lang="en-US" sz="2000">
                          <a:effectLst/>
                          <a:latin typeface="Century Gothic" panose="020B0502020202020204" pitchFamily="34" charset="0"/>
                        </a:rPr>
                        <a:t>0.1 ml / 4 units</a:t>
                      </a:r>
                      <a:endParaRPr lang="en-IN" sz="200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2547486384"/>
                  </a:ext>
                </a:extLst>
              </a:tr>
              <a:tr h="496953">
                <a:tc>
                  <a:txBody>
                    <a:bodyPr/>
                    <a:lstStyle/>
                    <a:p>
                      <a:pPr algn="l">
                        <a:lnSpc>
                          <a:spcPct val="115000"/>
                        </a:lnSpc>
                        <a:spcBef>
                          <a:spcPts val="975"/>
                        </a:spcBef>
                      </a:pPr>
                      <a:r>
                        <a:rPr lang="en-US" sz="2000">
                          <a:effectLst/>
                          <a:latin typeface="Century Gothic" panose="020B0502020202020204" pitchFamily="34" charset="0"/>
                        </a:rPr>
                        <a:t>0-1</a:t>
                      </a:r>
                      <a:endParaRPr lang="en-IN" sz="200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vMerge="1">
                  <a:txBody>
                    <a:bodyPr/>
                    <a:lstStyle/>
                    <a:p>
                      <a:endParaRPr lang="en-IN"/>
                    </a:p>
                  </a:txBody>
                  <a:tcPr/>
                </a:tc>
                <a:tc>
                  <a:txBody>
                    <a:bodyPr/>
                    <a:lstStyle/>
                    <a:p>
                      <a:pPr algn="l">
                        <a:lnSpc>
                          <a:spcPct val="115000"/>
                        </a:lnSpc>
                        <a:spcBef>
                          <a:spcPts val="975"/>
                        </a:spcBef>
                      </a:pPr>
                      <a:r>
                        <a:rPr lang="en-US" sz="2000" dirty="0">
                          <a:effectLst/>
                          <a:latin typeface="Century Gothic" panose="020B0502020202020204" pitchFamily="34" charset="0"/>
                        </a:rPr>
                        <a:t>0.05 ml / 2 units</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3633166627"/>
                  </a:ext>
                </a:extLst>
              </a:tr>
            </a:tbl>
          </a:graphicData>
        </a:graphic>
      </p:graphicFrame>
      <p:sp>
        <p:nvSpPr>
          <p:cNvPr id="6" name="TextBox 5">
            <a:extLst>
              <a:ext uri="{FF2B5EF4-FFF2-40B4-BE49-F238E27FC236}">
                <a16:creationId xmlns:a16="http://schemas.microsoft.com/office/drawing/2014/main" id="{D6BC0BCA-F5CA-4407-BA2A-AD8A822CB05D}"/>
              </a:ext>
            </a:extLst>
          </p:cNvPr>
          <p:cNvSpPr txBox="1"/>
          <p:nvPr/>
        </p:nvSpPr>
        <p:spPr>
          <a:xfrm>
            <a:off x="7565923" y="5798580"/>
            <a:ext cx="4718242" cy="830997"/>
          </a:xfrm>
          <a:prstGeom prst="rect">
            <a:avLst/>
          </a:prstGeom>
          <a:noFill/>
        </p:spPr>
        <p:txBody>
          <a:bodyPr wrap="square" rtlCol="0">
            <a:spAutoFit/>
          </a:bodyPr>
          <a:lstStyle/>
          <a:p>
            <a:pPr algn="ctr"/>
            <a:r>
              <a:rPr lang="en-IN" sz="1200" dirty="0">
                <a:latin typeface="Century Gothic" panose="020B0502020202020204" pitchFamily="34" charset="0"/>
                <a:ea typeface="+mj-ea"/>
                <a:cs typeface="Arial" panose="020B0604020202020204" pitchFamily="34" charset="0"/>
              </a:rPr>
              <a:t>Figure 3: </a:t>
            </a:r>
            <a:r>
              <a:rPr lang="en-US" sz="1200" dirty="0">
                <a:latin typeface="Century Gothic" panose="020B0502020202020204" pitchFamily="34" charset="0"/>
                <a:ea typeface="+mj-ea"/>
                <a:cs typeface="Arial" panose="020B0604020202020204" pitchFamily="34" charset="0"/>
              </a:rPr>
              <a:t>Markings of age-appropriate dosage of adrenaline in mL (tuberculin syringes) and equivalent volume in units (insulin syringes)</a:t>
            </a:r>
            <a:endParaRPr lang="en-IN" sz="1200" dirty="0">
              <a:latin typeface="Century Gothic" panose="020B0502020202020204" pitchFamily="34" charset="0"/>
              <a:ea typeface="+mj-ea"/>
              <a:cs typeface="Arial" panose="020B0604020202020204" pitchFamily="34" charset="0"/>
            </a:endParaRPr>
          </a:p>
          <a:p>
            <a:pPr algn="ctr"/>
            <a:endParaRPr lang="en-IN" sz="1200" b="1" dirty="0"/>
          </a:p>
        </p:txBody>
      </p:sp>
      <p:sp>
        <p:nvSpPr>
          <p:cNvPr id="7" name="TextBox 6">
            <a:extLst>
              <a:ext uri="{FF2B5EF4-FFF2-40B4-BE49-F238E27FC236}">
                <a16:creationId xmlns:a16="http://schemas.microsoft.com/office/drawing/2014/main" id="{ECC3FB12-29BF-4BF5-8470-3CBC55B28DF4}"/>
              </a:ext>
            </a:extLst>
          </p:cNvPr>
          <p:cNvSpPr txBox="1"/>
          <p:nvPr/>
        </p:nvSpPr>
        <p:spPr>
          <a:xfrm>
            <a:off x="581192" y="5803898"/>
            <a:ext cx="6415355" cy="369332"/>
          </a:xfrm>
          <a:prstGeom prst="rect">
            <a:avLst/>
          </a:prstGeom>
          <a:noFill/>
        </p:spPr>
        <p:txBody>
          <a:bodyPr wrap="square" rtlCol="0">
            <a:spAutoFit/>
          </a:bodyPr>
          <a:lstStyle/>
          <a:p>
            <a:pPr algn="ctr"/>
            <a:r>
              <a:rPr lang="en-IN" b="1" dirty="0">
                <a:latin typeface="Century Gothic" panose="020B0502020202020204" pitchFamily="34" charset="0"/>
              </a:rPr>
              <a:t>Table1: Age specific dose of Adrenaline  </a:t>
            </a:r>
          </a:p>
        </p:txBody>
      </p:sp>
      <p:sp>
        <p:nvSpPr>
          <p:cNvPr id="8" name="Rectangle 7">
            <a:extLst>
              <a:ext uri="{FF2B5EF4-FFF2-40B4-BE49-F238E27FC236}">
                <a16:creationId xmlns:a16="http://schemas.microsoft.com/office/drawing/2014/main" id="{058D108E-082B-46B8-8D43-BF9401152D89}"/>
              </a:ext>
            </a:extLst>
          </p:cNvPr>
          <p:cNvSpPr/>
          <p:nvPr/>
        </p:nvSpPr>
        <p:spPr>
          <a:xfrm>
            <a:off x="203198" y="3179298"/>
            <a:ext cx="7211078" cy="485687"/>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256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7247E-3131-464B-9199-986C831902C0}"/>
              </a:ext>
            </a:extLst>
          </p:cNvPr>
          <p:cNvSpPr>
            <a:spLocks noGrp="1"/>
          </p:cNvSpPr>
          <p:nvPr>
            <p:ph type="title"/>
          </p:nvPr>
        </p:nvSpPr>
        <p:spPr>
          <a:xfrm>
            <a:off x="418959" y="128015"/>
            <a:ext cx="11029616" cy="498335"/>
          </a:xfrm>
        </p:spPr>
        <p:txBody>
          <a:bodyPr>
            <a:normAutofit/>
          </a:bodyPr>
          <a:lstStyle/>
          <a:p>
            <a:pPr algn="ctr"/>
            <a:r>
              <a:rPr lang="en-US" sz="2500" dirty="0"/>
              <a:t>Recording of AEFI</a:t>
            </a:r>
            <a:endParaRPr lang="en-IN" sz="2500" dirty="0"/>
          </a:p>
        </p:txBody>
      </p:sp>
      <p:sp>
        <p:nvSpPr>
          <p:cNvPr id="3" name="Content Placeholder 2">
            <a:extLst>
              <a:ext uri="{FF2B5EF4-FFF2-40B4-BE49-F238E27FC236}">
                <a16:creationId xmlns:a16="http://schemas.microsoft.com/office/drawing/2014/main" id="{CF8A8818-7933-4E96-A8AD-6C21883118D9}"/>
              </a:ext>
            </a:extLst>
          </p:cNvPr>
          <p:cNvSpPr>
            <a:spLocks noGrp="1"/>
          </p:cNvSpPr>
          <p:nvPr>
            <p:ph idx="1"/>
          </p:nvPr>
        </p:nvSpPr>
        <p:spPr>
          <a:xfrm>
            <a:off x="581191" y="1048513"/>
            <a:ext cx="5223260" cy="3724551"/>
          </a:xfrm>
        </p:spPr>
        <p:txBody>
          <a:bodyPr>
            <a:normAutofit/>
          </a:bodyPr>
          <a:lstStyle/>
          <a:p>
            <a:pPr lvl="0"/>
            <a:r>
              <a:rPr lang="en-IN" sz="2000" b="1" dirty="0">
                <a:latin typeface="Century Gothic" panose="020B0502020202020204" pitchFamily="34" charset="0"/>
              </a:rPr>
              <a:t>Immediate Reporting: </a:t>
            </a:r>
            <a:r>
              <a:rPr lang="en-IN" sz="2000" dirty="0">
                <a:latin typeface="Century Gothic" panose="020B0502020202020204" pitchFamily="34" charset="0"/>
              </a:rPr>
              <a:t>all serious and severe AEFIs to the supervisor and medical officer</a:t>
            </a:r>
          </a:p>
          <a:p>
            <a:pPr lvl="0"/>
            <a:endParaRPr lang="en-US" sz="2000" dirty="0">
              <a:latin typeface="Century Gothic" panose="020B0502020202020204" pitchFamily="34" charset="0"/>
            </a:endParaRPr>
          </a:p>
          <a:p>
            <a:pPr lvl="0"/>
            <a:r>
              <a:rPr lang="en-IN" sz="2000" b="1" dirty="0">
                <a:latin typeface="Century Gothic" panose="020B0502020202020204" pitchFamily="34" charset="0"/>
              </a:rPr>
              <a:t>Co-WIN: </a:t>
            </a:r>
            <a:r>
              <a:rPr lang="en-IN" sz="2000" dirty="0">
                <a:latin typeface="Century Gothic" panose="020B0502020202020204" pitchFamily="34" charset="0"/>
              </a:rPr>
              <a:t>all (minor, severe and serious) adverse events, against the respective beneficiary names</a:t>
            </a:r>
          </a:p>
          <a:p>
            <a:pPr lvl="0"/>
            <a:endParaRPr lang="en-US" sz="2000" dirty="0">
              <a:latin typeface="Century Gothic" panose="020B0502020202020204" pitchFamily="34" charset="0"/>
            </a:endParaRPr>
          </a:p>
          <a:p>
            <a:pPr lvl="0"/>
            <a:r>
              <a:rPr lang="en-IN" sz="2000" b="1" dirty="0">
                <a:latin typeface="Century Gothic" panose="020B0502020202020204" pitchFamily="34" charset="0"/>
              </a:rPr>
              <a:t>AEFI registers: </a:t>
            </a:r>
            <a:r>
              <a:rPr lang="en-IN" sz="2000" dirty="0">
                <a:latin typeface="Century Gothic" panose="020B0502020202020204" pitchFamily="34" charset="0"/>
              </a:rPr>
              <a:t>all (minor, severe and serious) adverse events in the AEFI register</a:t>
            </a:r>
          </a:p>
        </p:txBody>
      </p:sp>
      <p:pic>
        <p:nvPicPr>
          <p:cNvPr id="4" name="Content Placeholder 2">
            <a:extLst>
              <a:ext uri="{FF2B5EF4-FFF2-40B4-BE49-F238E27FC236}">
                <a16:creationId xmlns:a16="http://schemas.microsoft.com/office/drawing/2014/main" id="{CDEEB66F-8709-4696-B1AC-5267D27BEC16}"/>
              </a:ext>
            </a:extLst>
          </p:cNvPr>
          <p:cNvPicPr/>
          <p:nvPr/>
        </p:nvPicPr>
        <p:blipFill rotWithShape="1">
          <a:blip r:embed="rId2">
            <a:extLst>
              <a:ext uri="{28A0092B-C50C-407E-A947-70E740481C1C}">
                <a14:useLocalDpi xmlns:a14="http://schemas.microsoft.com/office/drawing/2010/main" val="0"/>
              </a:ext>
            </a:extLst>
          </a:blip>
          <a:srcRect l="10623" t="8005" r="10623"/>
          <a:stretch/>
        </p:blipFill>
        <p:spPr>
          <a:xfrm>
            <a:off x="6661118" y="1048512"/>
            <a:ext cx="4949687" cy="3724552"/>
          </a:xfrm>
          <a:prstGeom prst="rect">
            <a:avLst/>
          </a:prstGeom>
        </p:spPr>
      </p:pic>
      <p:sp>
        <p:nvSpPr>
          <p:cNvPr id="5" name="TextBox 4">
            <a:extLst>
              <a:ext uri="{FF2B5EF4-FFF2-40B4-BE49-F238E27FC236}">
                <a16:creationId xmlns:a16="http://schemas.microsoft.com/office/drawing/2014/main" id="{65A6EBDF-1410-4843-B635-08E8475EB68B}"/>
              </a:ext>
            </a:extLst>
          </p:cNvPr>
          <p:cNvSpPr txBox="1"/>
          <p:nvPr/>
        </p:nvSpPr>
        <p:spPr>
          <a:xfrm>
            <a:off x="6753487" y="4773064"/>
            <a:ext cx="4545495" cy="646331"/>
          </a:xfrm>
          <a:prstGeom prst="rect">
            <a:avLst/>
          </a:prstGeom>
          <a:noFill/>
        </p:spPr>
        <p:txBody>
          <a:bodyPr wrap="square" rtlCol="0">
            <a:spAutoFit/>
          </a:bodyPr>
          <a:lstStyle/>
          <a:p>
            <a:pPr algn="ctr"/>
            <a:r>
              <a:rPr lang="en-US" b="1" dirty="0">
                <a:effectLst/>
                <a:latin typeface="Century Gothic" panose="020B0502020202020204" pitchFamily="34" charset="0"/>
                <a:ea typeface="Calibri" panose="020F0502020204030204" pitchFamily="34" charset="0"/>
                <a:cs typeface="Arial" panose="020B0604020202020204" pitchFamily="34" charset="0"/>
              </a:rPr>
              <a:t>AEFI recording register</a:t>
            </a:r>
            <a:endParaRPr lang="en-IN" b="1" dirty="0">
              <a:effectLst/>
              <a:latin typeface="Calibri Light" panose="020F0302020204030204" pitchFamily="34" charset="0"/>
              <a:ea typeface="Calibri" panose="020F0502020204030204" pitchFamily="34" charset="0"/>
              <a:cs typeface="Mangal" panose="02040503050203030202" pitchFamily="18" charset="0"/>
            </a:endParaRPr>
          </a:p>
          <a:p>
            <a:pPr algn="ctr"/>
            <a:endParaRPr lang="en-IN" b="1" dirty="0"/>
          </a:p>
        </p:txBody>
      </p:sp>
      <p:sp>
        <p:nvSpPr>
          <p:cNvPr id="6" name="Content Placeholder 2">
            <a:extLst>
              <a:ext uri="{FF2B5EF4-FFF2-40B4-BE49-F238E27FC236}">
                <a16:creationId xmlns:a16="http://schemas.microsoft.com/office/drawing/2014/main" id="{20F0AE27-4737-4574-9D03-BD798A11EA9F}"/>
              </a:ext>
            </a:extLst>
          </p:cNvPr>
          <p:cNvSpPr txBox="1">
            <a:spLocks/>
          </p:cNvSpPr>
          <p:nvPr/>
        </p:nvSpPr>
        <p:spPr>
          <a:xfrm>
            <a:off x="581191" y="4925569"/>
            <a:ext cx="11257241" cy="1804416"/>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None/>
            </a:pPr>
            <a:r>
              <a:rPr lang="en-US" sz="2000" b="1" cap="all" dirty="0">
                <a:latin typeface="+mj-lt"/>
                <a:cs typeface="Arial" panose="020B0604020202020204" pitchFamily="34" charset="0"/>
              </a:rPr>
              <a:t>Reporting and investigation of cluster AEFI cases</a:t>
            </a:r>
          </a:p>
          <a:p>
            <a:pPr algn="just"/>
            <a:r>
              <a:rPr lang="en-US" sz="2200" dirty="0">
                <a:latin typeface="Century Gothic" panose="020B0502020202020204" pitchFamily="34" charset="0"/>
              </a:rPr>
              <a:t>Cluster: two or more cases of the same adverse event related in time, place or vaccine administered</a:t>
            </a:r>
          </a:p>
          <a:p>
            <a:pPr algn="just"/>
            <a:r>
              <a:rPr lang="en-US" sz="2200" dirty="0">
                <a:latin typeface="Century Gothic" panose="020B0502020202020204" pitchFamily="34" charset="0"/>
              </a:rPr>
              <a:t>Immediately inform the supervisor and medical officer</a:t>
            </a:r>
            <a:endParaRPr lang="en-IN" sz="2200" dirty="0">
              <a:latin typeface="Century Gothic" panose="020B0502020202020204" pitchFamily="34" charset="0"/>
            </a:endParaRPr>
          </a:p>
        </p:txBody>
      </p:sp>
    </p:spTree>
    <p:extLst>
      <p:ext uri="{BB962C8B-B14F-4D97-AF65-F5344CB8AC3E}">
        <p14:creationId xmlns:p14="http://schemas.microsoft.com/office/powerpoint/2010/main" val="3665012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AF17-4BAC-43D5-AFD6-ACCB689D22F6}"/>
              </a:ext>
            </a:extLst>
          </p:cNvPr>
          <p:cNvSpPr>
            <a:spLocks noGrp="1"/>
          </p:cNvSpPr>
          <p:nvPr>
            <p:ph type="title"/>
          </p:nvPr>
        </p:nvSpPr>
        <p:spPr>
          <a:xfrm>
            <a:off x="1147916" y="0"/>
            <a:ext cx="10515600" cy="683480"/>
          </a:xfrm>
        </p:spPr>
        <p:txBody>
          <a:bodyPr>
            <a:normAutofit fontScale="90000"/>
          </a:bodyPr>
          <a:lstStyle/>
          <a:p>
            <a:r>
              <a:rPr lang="en-US" dirty="0"/>
              <a:t>Reporting of AEFI case in Co-WIN</a:t>
            </a:r>
          </a:p>
        </p:txBody>
      </p:sp>
      <p:pic>
        <p:nvPicPr>
          <p:cNvPr id="5" name="Content Placeholder 4">
            <a:extLst>
              <a:ext uri="{FF2B5EF4-FFF2-40B4-BE49-F238E27FC236}">
                <a16:creationId xmlns:a16="http://schemas.microsoft.com/office/drawing/2014/main" id="{9C7D9EAE-E1F7-4066-875F-8376C008E097}"/>
              </a:ext>
            </a:extLst>
          </p:cNvPr>
          <p:cNvPicPr>
            <a:picLocks noGrp="1" noChangeAspect="1"/>
          </p:cNvPicPr>
          <p:nvPr>
            <p:ph idx="1"/>
          </p:nvPr>
        </p:nvPicPr>
        <p:blipFill>
          <a:blip r:embed="rId2"/>
          <a:stretch>
            <a:fillRect/>
          </a:stretch>
        </p:blipFill>
        <p:spPr>
          <a:xfrm>
            <a:off x="205525" y="602364"/>
            <a:ext cx="5303872" cy="3104857"/>
          </a:xfrm>
        </p:spPr>
      </p:pic>
      <p:pic>
        <p:nvPicPr>
          <p:cNvPr id="7" name="Picture 6">
            <a:extLst>
              <a:ext uri="{FF2B5EF4-FFF2-40B4-BE49-F238E27FC236}">
                <a16:creationId xmlns:a16="http://schemas.microsoft.com/office/drawing/2014/main" id="{E2AF045F-5B38-47E5-AF24-8E2E65DC6B81}"/>
              </a:ext>
            </a:extLst>
          </p:cNvPr>
          <p:cNvPicPr>
            <a:picLocks noChangeAspect="1"/>
          </p:cNvPicPr>
          <p:nvPr/>
        </p:nvPicPr>
        <p:blipFill>
          <a:blip r:embed="rId3"/>
          <a:stretch>
            <a:fillRect/>
          </a:stretch>
        </p:blipFill>
        <p:spPr>
          <a:xfrm>
            <a:off x="6574740" y="683480"/>
            <a:ext cx="4835382" cy="3010250"/>
          </a:xfrm>
          <a:prstGeom prst="rect">
            <a:avLst/>
          </a:prstGeom>
        </p:spPr>
      </p:pic>
      <p:pic>
        <p:nvPicPr>
          <p:cNvPr id="9" name="Picture 8">
            <a:extLst>
              <a:ext uri="{FF2B5EF4-FFF2-40B4-BE49-F238E27FC236}">
                <a16:creationId xmlns:a16="http://schemas.microsoft.com/office/drawing/2014/main" id="{B8F134B0-B6C4-4699-A75F-BA3D4D3FEACB}"/>
              </a:ext>
            </a:extLst>
          </p:cNvPr>
          <p:cNvPicPr>
            <a:picLocks noChangeAspect="1"/>
          </p:cNvPicPr>
          <p:nvPr/>
        </p:nvPicPr>
        <p:blipFill>
          <a:blip r:embed="rId4"/>
          <a:stretch>
            <a:fillRect/>
          </a:stretch>
        </p:blipFill>
        <p:spPr>
          <a:xfrm>
            <a:off x="6574740" y="3693730"/>
            <a:ext cx="5074080" cy="3168000"/>
          </a:xfrm>
          <a:prstGeom prst="rect">
            <a:avLst/>
          </a:prstGeom>
        </p:spPr>
      </p:pic>
      <p:pic>
        <p:nvPicPr>
          <p:cNvPr id="11" name="Picture 10">
            <a:extLst>
              <a:ext uri="{FF2B5EF4-FFF2-40B4-BE49-F238E27FC236}">
                <a16:creationId xmlns:a16="http://schemas.microsoft.com/office/drawing/2014/main" id="{DBD9F529-3C00-434F-9593-3BF8A805FB77}"/>
              </a:ext>
            </a:extLst>
          </p:cNvPr>
          <p:cNvPicPr>
            <a:picLocks noChangeAspect="1"/>
          </p:cNvPicPr>
          <p:nvPr/>
        </p:nvPicPr>
        <p:blipFill>
          <a:blip r:embed="rId5"/>
          <a:stretch>
            <a:fillRect/>
          </a:stretch>
        </p:blipFill>
        <p:spPr>
          <a:xfrm>
            <a:off x="229157" y="3892038"/>
            <a:ext cx="5303872" cy="2970338"/>
          </a:xfrm>
          <a:prstGeom prst="rect">
            <a:avLst/>
          </a:prstGeom>
        </p:spPr>
      </p:pic>
      <p:sp>
        <p:nvSpPr>
          <p:cNvPr id="12" name="Arrow: Right 11">
            <a:extLst>
              <a:ext uri="{FF2B5EF4-FFF2-40B4-BE49-F238E27FC236}">
                <a16:creationId xmlns:a16="http://schemas.microsoft.com/office/drawing/2014/main" id="{9D07FB32-3EEE-4283-9A19-8DD8A3F205DC}"/>
              </a:ext>
            </a:extLst>
          </p:cNvPr>
          <p:cNvSpPr/>
          <p:nvPr/>
        </p:nvSpPr>
        <p:spPr>
          <a:xfrm>
            <a:off x="5795966" y="2267480"/>
            <a:ext cx="609750" cy="2249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Arrow: Down 12">
            <a:extLst>
              <a:ext uri="{FF2B5EF4-FFF2-40B4-BE49-F238E27FC236}">
                <a16:creationId xmlns:a16="http://schemas.microsoft.com/office/drawing/2014/main" id="{464912A1-A19A-4B0F-8C86-396AF21538F3}"/>
              </a:ext>
            </a:extLst>
          </p:cNvPr>
          <p:cNvSpPr/>
          <p:nvPr/>
        </p:nvSpPr>
        <p:spPr>
          <a:xfrm>
            <a:off x="10147318" y="3416663"/>
            <a:ext cx="147484" cy="4919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Arrow: Right 13">
            <a:extLst>
              <a:ext uri="{FF2B5EF4-FFF2-40B4-BE49-F238E27FC236}">
                <a16:creationId xmlns:a16="http://schemas.microsoft.com/office/drawing/2014/main" id="{6286EC49-A4C3-4379-84A1-5283CFA1C332}"/>
              </a:ext>
            </a:extLst>
          </p:cNvPr>
          <p:cNvSpPr/>
          <p:nvPr/>
        </p:nvSpPr>
        <p:spPr>
          <a:xfrm rot="10800000">
            <a:off x="5795966" y="5404097"/>
            <a:ext cx="609750" cy="2249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57134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C22B-9BF6-4A96-997A-129C2B614D7E}"/>
              </a:ext>
            </a:extLst>
          </p:cNvPr>
          <p:cNvSpPr>
            <a:spLocks noGrp="1"/>
          </p:cNvSpPr>
          <p:nvPr>
            <p:ph type="title"/>
          </p:nvPr>
        </p:nvSpPr>
        <p:spPr>
          <a:xfrm>
            <a:off x="838200" y="205504"/>
            <a:ext cx="10515600" cy="475533"/>
          </a:xfrm>
        </p:spPr>
        <p:txBody>
          <a:bodyPr>
            <a:normAutofit fontScale="90000"/>
          </a:bodyPr>
          <a:lstStyle/>
          <a:p>
            <a:r>
              <a:rPr lang="en-US" dirty="0"/>
              <a:t>Gaps and improvements</a:t>
            </a:r>
          </a:p>
        </p:txBody>
      </p:sp>
      <p:sp>
        <p:nvSpPr>
          <p:cNvPr id="3" name="Content Placeholder 2">
            <a:extLst>
              <a:ext uri="{FF2B5EF4-FFF2-40B4-BE49-F238E27FC236}">
                <a16:creationId xmlns:a16="http://schemas.microsoft.com/office/drawing/2014/main" id="{5672CC47-32A4-497F-A97B-269A1671908F}"/>
              </a:ext>
            </a:extLst>
          </p:cNvPr>
          <p:cNvSpPr>
            <a:spLocks noGrp="1"/>
          </p:cNvSpPr>
          <p:nvPr>
            <p:ph idx="1"/>
          </p:nvPr>
        </p:nvSpPr>
        <p:spPr>
          <a:xfrm>
            <a:off x="520148" y="1004644"/>
            <a:ext cx="11234530" cy="5647852"/>
          </a:xfrm>
        </p:spPr>
        <p:txBody>
          <a:bodyPr>
            <a:normAutofit fontScale="85000" lnSpcReduction="20000"/>
          </a:bodyPr>
          <a:lstStyle/>
          <a:p>
            <a:pPr marL="0" indent="0" algn="just">
              <a:buNone/>
            </a:pPr>
            <a:r>
              <a:rPr lang="en-US" sz="2400" b="1" i="0" u="none" strike="noStrike" baseline="0" dirty="0">
                <a:latin typeface="Arial" panose="020B0604020202020204" pitchFamily="34" charset="0"/>
              </a:rPr>
              <a:t>Based on the initial roll out of COVID 19 vaccination programme, some of the key aspects of AEFI surveillance are- </a:t>
            </a:r>
          </a:p>
          <a:p>
            <a:pPr marL="0" indent="0" algn="just">
              <a:buNone/>
            </a:pPr>
            <a:endParaRPr lang="en-US" sz="2400" b="0" i="0" u="none" strike="noStrike" baseline="0" dirty="0">
              <a:latin typeface="Arial" panose="020B0604020202020204" pitchFamily="34" charset="0"/>
            </a:endParaRPr>
          </a:p>
          <a:p>
            <a:pPr algn="just"/>
            <a:r>
              <a:rPr lang="en-US" sz="2400" b="0" i="0" u="none" strike="noStrike" baseline="0" dirty="0">
                <a:latin typeface="Arial" panose="020B0604020202020204" pitchFamily="34" charset="0"/>
              </a:rPr>
              <a:t>Ensure that the </a:t>
            </a:r>
            <a:r>
              <a:rPr lang="en-US" sz="2400" b="1" i="0" u="none" strike="noStrike" baseline="0" dirty="0">
                <a:solidFill>
                  <a:srgbClr val="7030A0"/>
                </a:solidFill>
                <a:latin typeface="Arial" panose="020B0604020202020204" pitchFamily="34" charset="0"/>
              </a:rPr>
              <a:t>post-mortem of a suspected death case following COVID 19 vaccine </a:t>
            </a:r>
            <a:r>
              <a:rPr lang="en-US" sz="2400" b="0" i="0" u="none" strike="noStrike" baseline="0" dirty="0">
                <a:latin typeface="Arial" panose="020B0604020202020204" pitchFamily="34" charset="0"/>
              </a:rPr>
              <a:t>is conducted at the nearest </a:t>
            </a:r>
            <a:r>
              <a:rPr lang="en-US" sz="2400" b="1" i="0" u="none" strike="noStrike" baseline="0" dirty="0">
                <a:solidFill>
                  <a:srgbClr val="7030A0"/>
                </a:solidFill>
                <a:latin typeface="Arial" panose="020B0604020202020204" pitchFamily="34" charset="0"/>
              </a:rPr>
              <a:t>Medical College Hospital or at the district level </a:t>
            </a:r>
            <a:r>
              <a:rPr lang="en-US" sz="2400" b="0" i="0" u="none" strike="noStrike" baseline="0" dirty="0">
                <a:latin typeface="Arial" panose="020B0604020202020204" pitchFamily="34" charset="0"/>
              </a:rPr>
              <a:t>by a Forensic expert and Pathologist.</a:t>
            </a:r>
          </a:p>
          <a:p>
            <a:pPr algn="just"/>
            <a:endParaRPr lang="en-US" sz="2400" b="0" i="0" u="none" strike="noStrike" baseline="0" dirty="0">
              <a:latin typeface="Arial" panose="020B0604020202020204" pitchFamily="34" charset="0"/>
            </a:endParaRPr>
          </a:p>
          <a:p>
            <a:pPr algn="just"/>
            <a:r>
              <a:rPr lang="en-US" sz="2400" b="0" i="0" u="none" strike="noStrike" baseline="0" dirty="0">
                <a:latin typeface="Arial" panose="020B0604020202020204" pitchFamily="34" charset="0"/>
              </a:rPr>
              <a:t>The process of post-mortem examination (external and internal) should </a:t>
            </a:r>
            <a:r>
              <a:rPr lang="en-US" sz="2400" b="1" i="0" u="none" strike="noStrike" baseline="0" dirty="0">
                <a:solidFill>
                  <a:srgbClr val="7030A0"/>
                </a:solidFill>
                <a:latin typeface="Arial" panose="020B0604020202020204" pitchFamily="34" charset="0"/>
              </a:rPr>
              <a:t>be </a:t>
            </a:r>
            <a:r>
              <a:rPr lang="en-US" sz="2400" b="1" i="0" u="none" strike="noStrike" baseline="0" dirty="0" err="1">
                <a:solidFill>
                  <a:srgbClr val="7030A0"/>
                </a:solidFill>
                <a:latin typeface="Arial" panose="020B0604020202020204" pitchFamily="34" charset="0"/>
              </a:rPr>
              <a:t>videographed</a:t>
            </a:r>
            <a:r>
              <a:rPr lang="en-US" sz="2400" dirty="0">
                <a:latin typeface="Arial" panose="020B0604020202020204" pitchFamily="34" charset="0"/>
              </a:rPr>
              <a:t>, and</a:t>
            </a:r>
          </a:p>
          <a:p>
            <a:pPr algn="just"/>
            <a:endParaRPr lang="en-US" sz="2400" b="0" i="0" u="none" strike="noStrike" baseline="0" dirty="0">
              <a:latin typeface="Arial" panose="020B0604020202020204" pitchFamily="34" charset="0"/>
            </a:endParaRPr>
          </a:p>
          <a:p>
            <a:pPr algn="just"/>
            <a:r>
              <a:rPr lang="en-US" sz="2400" b="0" i="0" u="none" strike="noStrike" baseline="0" dirty="0">
                <a:latin typeface="Arial" panose="020B0604020202020204" pitchFamily="34" charset="0"/>
              </a:rPr>
              <a:t>The tissue samples (viscera) should be sent for </a:t>
            </a:r>
            <a:r>
              <a:rPr lang="en-US" sz="2400" b="0" i="0" u="none" strike="noStrike" baseline="0" dirty="0" err="1">
                <a:latin typeface="Arial" panose="020B0604020202020204" pitchFamily="34" charset="0"/>
              </a:rPr>
              <a:t>histo</a:t>
            </a:r>
            <a:r>
              <a:rPr lang="en-US" sz="2400" b="0" i="0" u="none" strike="noStrike" baseline="0" dirty="0">
                <a:latin typeface="Arial" panose="020B0604020202020204" pitchFamily="34" charset="0"/>
              </a:rPr>
              <a:t>-pathological examination in all cases and for toxicological analysis in specific cases to the designated medical college/forensic science lab for analysis and followed up for early submission of </a:t>
            </a:r>
            <a:r>
              <a:rPr lang="en-IN" sz="2400" b="0" i="0" u="none" strike="noStrike" baseline="0" dirty="0">
                <a:latin typeface="Arial" panose="020B0604020202020204" pitchFamily="34" charset="0"/>
              </a:rPr>
              <a:t>reports.</a:t>
            </a:r>
          </a:p>
          <a:p>
            <a:pPr algn="just"/>
            <a:endParaRPr lang="en-IN" sz="2400" b="0" i="0" u="none" strike="noStrike" baseline="0" dirty="0">
              <a:latin typeface="Arial" panose="020B0604020202020204" pitchFamily="34" charset="0"/>
            </a:endParaRPr>
          </a:p>
          <a:p>
            <a:pPr algn="just"/>
            <a:r>
              <a:rPr lang="en-US" sz="2400" dirty="0">
                <a:latin typeface="Arial" panose="020B0604020202020204" pitchFamily="34" charset="0"/>
              </a:rPr>
              <a:t>District AEFI Committees </a:t>
            </a:r>
            <a:r>
              <a:rPr lang="en-US" sz="2400" b="1" dirty="0">
                <a:solidFill>
                  <a:srgbClr val="7030A0"/>
                </a:solidFill>
                <a:latin typeface="Arial" panose="020B0604020202020204" pitchFamily="34" charset="0"/>
              </a:rPr>
              <a:t>should meet more frequently,</a:t>
            </a:r>
            <a:r>
              <a:rPr lang="en-US" sz="2400" dirty="0">
                <a:latin typeface="Arial" panose="020B0604020202020204" pitchFamily="34" charset="0"/>
              </a:rPr>
              <a:t> to undertake the investigation of AEFI cases post COVID-19 vaccination.</a:t>
            </a:r>
          </a:p>
          <a:p>
            <a:pPr algn="just"/>
            <a:endParaRPr lang="en-US" sz="2400" dirty="0">
              <a:latin typeface="Arial" panose="020B0604020202020204" pitchFamily="34" charset="0"/>
            </a:endParaRPr>
          </a:p>
          <a:p>
            <a:pPr algn="just"/>
            <a:r>
              <a:rPr lang="en-US" sz="2400" dirty="0">
                <a:latin typeface="Arial" panose="020B0604020202020204" pitchFamily="34" charset="0"/>
              </a:rPr>
              <a:t>RCH Officer to ensure all the serious/severe AEFI cases are investigated as per the COVID 19 guidelines and submission of case records (along with hospital records, PM report and verbal autopsy form) is done in COWIN SAFEVAC</a:t>
            </a:r>
          </a:p>
        </p:txBody>
      </p:sp>
    </p:spTree>
    <p:extLst>
      <p:ext uri="{BB962C8B-B14F-4D97-AF65-F5344CB8AC3E}">
        <p14:creationId xmlns:p14="http://schemas.microsoft.com/office/powerpoint/2010/main" val="1444438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64B6-7F51-49BF-86BF-B511F6DF1554}"/>
              </a:ext>
            </a:extLst>
          </p:cNvPr>
          <p:cNvSpPr>
            <a:spLocks noGrp="1"/>
          </p:cNvSpPr>
          <p:nvPr>
            <p:ph type="title"/>
          </p:nvPr>
        </p:nvSpPr>
        <p:spPr>
          <a:xfrm>
            <a:off x="581191" y="182030"/>
            <a:ext cx="11029616" cy="609809"/>
          </a:xfrm>
        </p:spPr>
        <p:txBody>
          <a:bodyPr>
            <a:normAutofit fontScale="90000"/>
          </a:bodyPr>
          <a:lstStyle/>
          <a:p>
            <a:r>
              <a:rPr lang="en-IN" dirty="0"/>
              <a:t>AEFI Reporting</a:t>
            </a:r>
          </a:p>
        </p:txBody>
      </p:sp>
      <p:sp>
        <p:nvSpPr>
          <p:cNvPr id="3" name="Content Placeholder 2">
            <a:extLst>
              <a:ext uri="{FF2B5EF4-FFF2-40B4-BE49-F238E27FC236}">
                <a16:creationId xmlns:a16="http://schemas.microsoft.com/office/drawing/2014/main" id="{106607C1-292A-4302-9A8D-5EFDBED5CA0D}"/>
              </a:ext>
            </a:extLst>
          </p:cNvPr>
          <p:cNvSpPr>
            <a:spLocks noGrp="1"/>
          </p:cNvSpPr>
          <p:nvPr>
            <p:ph idx="1"/>
          </p:nvPr>
        </p:nvSpPr>
        <p:spPr>
          <a:xfrm>
            <a:off x="581191" y="1086806"/>
            <a:ext cx="11029615" cy="5320483"/>
          </a:xfrm>
        </p:spPr>
        <p:txBody>
          <a:bodyPr>
            <a:noAutofit/>
          </a:bodyPr>
          <a:lstStyle/>
          <a:p>
            <a:pPr lvl="0">
              <a:lnSpc>
                <a:spcPct val="150000"/>
              </a:lnSpc>
            </a:pPr>
            <a:r>
              <a:rPr lang="en-US" sz="2000" dirty="0"/>
              <a:t>Follow all safe injection and immunization practices at the session site</a:t>
            </a:r>
            <a:r>
              <a:rPr lang="en-US" sz="2000" b="1" dirty="0"/>
              <a:t>. Ensure that due verification of the beneficiary for the contra-indication of COVID 19 vaccine is done </a:t>
            </a:r>
            <a:r>
              <a:rPr lang="en-US" sz="2000" dirty="0"/>
              <a:t>before administration </a:t>
            </a:r>
          </a:p>
          <a:p>
            <a:pPr lvl="0">
              <a:lnSpc>
                <a:spcPct val="150000"/>
              </a:lnSpc>
            </a:pPr>
            <a:r>
              <a:rPr lang="en-US" sz="2000" dirty="0"/>
              <a:t>All vaccine recipients should be asked </a:t>
            </a:r>
            <a:r>
              <a:rPr lang="en-US" sz="2000" b="1" dirty="0"/>
              <a:t>to wait at the session site for 30 minutes after vaccination</a:t>
            </a:r>
          </a:p>
          <a:p>
            <a:pPr lvl="0">
              <a:lnSpc>
                <a:spcPct val="150000"/>
              </a:lnSpc>
            </a:pPr>
            <a:r>
              <a:rPr lang="en-US" sz="2000" b="1" dirty="0"/>
              <a:t>Convey expected AEFIs to the vaccine recipient </a:t>
            </a:r>
            <a:r>
              <a:rPr lang="en-US" sz="2000" dirty="0"/>
              <a:t>and explain that in case of any AEFI, the vaccine recipient should contact the nearest health </a:t>
            </a:r>
            <a:r>
              <a:rPr lang="en-US" sz="2000" dirty="0" err="1"/>
              <a:t>centre</a:t>
            </a:r>
            <a:r>
              <a:rPr lang="en-US" sz="2000" dirty="0"/>
              <a:t> for treatment</a:t>
            </a:r>
          </a:p>
          <a:p>
            <a:pPr lvl="0">
              <a:lnSpc>
                <a:spcPct val="150000"/>
              </a:lnSpc>
            </a:pPr>
            <a:r>
              <a:rPr lang="en-US" sz="2000" dirty="0"/>
              <a:t>Beneficiaries displaying signs and symptoms of anxiety should be appropriately managed and the medical officer  to be informed of such cases</a:t>
            </a:r>
          </a:p>
          <a:p>
            <a:pPr lvl="0">
              <a:lnSpc>
                <a:spcPct val="150000"/>
              </a:lnSpc>
            </a:pPr>
            <a:r>
              <a:rPr lang="en-US" sz="2000" b="1" dirty="0"/>
              <a:t>Use injection adrenaline to manage any suspected anaphylaxis </a:t>
            </a:r>
            <a:r>
              <a:rPr lang="en-US" sz="2000" dirty="0"/>
              <a:t>case at the session site and arrange for immediate transportation to the nearest health facility/AEFI management </a:t>
            </a:r>
            <a:r>
              <a:rPr lang="en-US" sz="2000" dirty="0" err="1"/>
              <a:t>centre</a:t>
            </a:r>
            <a:endParaRPr lang="en-US" sz="2000" dirty="0"/>
          </a:p>
        </p:txBody>
      </p:sp>
    </p:spTree>
    <p:extLst>
      <p:ext uri="{BB962C8B-B14F-4D97-AF65-F5344CB8AC3E}">
        <p14:creationId xmlns:p14="http://schemas.microsoft.com/office/powerpoint/2010/main" val="1393299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6B33-E2DB-4B36-933C-70FF00EEB30B}"/>
              </a:ext>
            </a:extLst>
          </p:cNvPr>
          <p:cNvSpPr>
            <a:spLocks noGrp="1"/>
          </p:cNvSpPr>
          <p:nvPr>
            <p:ph type="title"/>
          </p:nvPr>
        </p:nvSpPr>
        <p:spPr>
          <a:xfrm>
            <a:off x="0" y="0"/>
            <a:ext cx="12192000" cy="1173163"/>
          </a:xfrm>
          <a:solidFill>
            <a:schemeClr val="accent1">
              <a:lumMod val="50000"/>
            </a:schemeClr>
          </a:solidFill>
        </p:spPr>
        <p:txBody>
          <a:bodyPr>
            <a:noAutofit/>
          </a:bodyPr>
          <a:lstStyle/>
          <a:p>
            <a:pPr algn="ctr">
              <a:defRPr/>
            </a:pPr>
            <a:r>
              <a:rPr lang="en-US" sz="3600" b="1" dirty="0" err="1">
                <a:solidFill>
                  <a:schemeClr val="bg1"/>
                </a:solidFill>
              </a:rPr>
              <a:t>Infodemic</a:t>
            </a:r>
            <a:r>
              <a:rPr lang="en-US" sz="3600" b="1" dirty="0">
                <a:solidFill>
                  <a:schemeClr val="bg1"/>
                </a:solidFill>
              </a:rPr>
              <a:t>: Fake news through social media </a:t>
            </a:r>
          </a:p>
        </p:txBody>
      </p:sp>
      <p:sp>
        <p:nvSpPr>
          <p:cNvPr id="10" name="TextBox 9">
            <a:extLst>
              <a:ext uri="{FF2B5EF4-FFF2-40B4-BE49-F238E27FC236}">
                <a16:creationId xmlns:a16="http://schemas.microsoft.com/office/drawing/2014/main" id="{62E4AA7E-AA23-4045-93E1-2B9BE724360F}"/>
              </a:ext>
            </a:extLst>
          </p:cNvPr>
          <p:cNvSpPr txBox="1"/>
          <p:nvPr/>
        </p:nvSpPr>
        <p:spPr>
          <a:xfrm>
            <a:off x="983673" y="1173163"/>
            <a:ext cx="5594680" cy="4819781"/>
          </a:xfrm>
          <a:prstGeom prst="rect">
            <a:avLst/>
          </a:prstGeom>
          <a:noFill/>
        </p:spPr>
        <p:txBody>
          <a:bodyPr wrap="square">
            <a:spAutoFit/>
          </a:bodyPr>
          <a:lstStyle>
            <a:defPPr>
              <a:defRPr lang="en-US"/>
            </a:defPPr>
            <a:lvl1pPr>
              <a:defRPr sz="1400" b="1">
                <a:solidFill>
                  <a:schemeClr val="bg1"/>
                </a:solidFill>
              </a:defRPr>
            </a:lvl1pPr>
          </a:lstStyle>
          <a:p>
            <a:pPr marL="342900" indent="-342900">
              <a:lnSpc>
                <a:spcPct val="150000"/>
              </a:lnSpc>
              <a:buFont typeface="Arial" panose="020B0604020202020204" pitchFamily="34" charset="0"/>
              <a:buChar char="•"/>
              <a:defRPr/>
            </a:pPr>
            <a:r>
              <a:rPr lang="en-US" sz="2400" b="0" dirty="0">
                <a:solidFill>
                  <a:schemeClr val="tx1"/>
                </a:solidFill>
              </a:rPr>
              <a:t>Affects vaccine confidence and adding to vaccine hesitancy</a:t>
            </a:r>
          </a:p>
          <a:p>
            <a:pPr marL="342900" indent="-342900">
              <a:lnSpc>
                <a:spcPct val="150000"/>
              </a:lnSpc>
              <a:buFont typeface="Arial" panose="020B0604020202020204" pitchFamily="34" charset="0"/>
              <a:buChar char="•"/>
              <a:defRPr/>
            </a:pPr>
            <a:r>
              <a:rPr lang="en-US" sz="2400" b="0" dirty="0">
                <a:solidFill>
                  <a:schemeClr val="tx1"/>
                </a:solidFill>
              </a:rPr>
              <a:t>Social media including WhatsApp and Telegram being  used to fan </a:t>
            </a:r>
            <a:r>
              <a:rPr lang="en-US" sz="2400" b="0" dirty="0" err="1">
                <a:solidFill>
                  <a:schemeClr val="tx1"/>
                </a:solidFill>
              </a:rPr>
              <a:t>rumours</a:t>
            </a:r>
            <a:endParaRPr lang="en-US" sz="2400" b="0" dirty="0">
              <a:solidFill>
                <a:schemeClr val="tx1"/>
              </a:solidFill>
            </a:endParaRPr>
          </a:p>
          <a:p>
            <a:pPr marL="342900" indent="-342900">
              <a:lnSpc>
                <a:spcPct val="150000"/>
              </a:lnSpc>
              <a:buFont typeface="Arial" panose="020B0604020202020204" pitchFamily="34" charset="0"/>
              <a:buChar char="•"/>
              <a:defRPr/>
            </a:pPr>
            <a:r>
              <a:rPr lang="en-US" sz="2400" b="0" dirty="0">
                <a:solidFill>
                  <a:schemeClr val="tx1"/>
                </a:solidFill>
              </a:rPr>
              <a:t>Online media narratives shape traditional media opinions </a:t>
            </a:r>
          </a:p>
          <a:p>
            <a:pPr marL="342900" indent="-342900">
              <a:lnSpc>
                <a:spcPct val="150000"/>
              </a:lnSpc>
              <a:buFont typeface="Arial" panose="020B0604020202020204" pitchFamily="34" charset="0"/>
              <a:buChar char="•"/>
              <a:defRPr/>
            </a:pPr>
            <a:r>
              <a:rPr lang="en-US" sz="2400" b="0" dirty="0">
                <a:solidFill>
                  <a:schemeClr val="tx1"/>
                </a:solidFill>
              </a:rPr>
              <a:t>Ease of sharing – everyone is a newsmaker as no control</a:t>
            </a:r>
          </a:p>
          <a:p>
            <a:pPr>
              <a:defRPr/>
            </a:pPr>
            <a:endParaRPr lang="en-US" sz="1920" b="0" dirty="0">
              <a:solidFill>
                <a:schemeClr val="tx1"/>
              </a:solidFill>
            </a:endParaRPr>
          </a:p>
        </p:txBody>
      </p:sp>
      <p:pic>
        <p:nvPicPr>
          <p:cNvPr id="26" name="Picture 25">
            <a:extLst>
              <a:ext uri="{FF2B5EF4-FFF2-40B4-BE49-F238E27FC236}">
                <a16:creationId xmlns:a16="http://schemas.microsoft.com/office/drawing/2014/main" id="{18D40A81-1EEB-436F-9883-0534FBC72163}"/>
              </a:ext>
            </a:extLst>
          </p:cNvPr>
          <p:cNvPicPr>
            <a:picLocks noChangeAspect="1"/>
          </p:cNvPicPr>
          <p:nvPr/>
        </p:nvPicPr>
        <p:blipFill>
          <a:blip r:embed="rId3" cstate="print"/>
          <a:stretch>
            <a:fillRect/>
          </a:stretch>
        </p:blipFill>
        <p:spPr>
          <a:xfrm>
            <a:off x="9403854" y="1376309"/>
            <a:ext cx="2269701" cy="3751699"/>
          </a:xfrm>
          <a:prstGeom prst="rect">
            <a:avLst/>
          </a:prstGeom>
        </p:spPr>
      </p:pic>
      <p:pic>
        <p:nvPicPr>
          <p:cNvPr id="29" name="Content Placeholder 7">
            <a:extLst>
              <a:ext uri="{FF2B5EF4-FFF2-40B4-BE49-F238E27FC236}">
                <a16:creationId xmlns:a16="http://schemas.microsoft.com/office/drawing/2014/main" id="{A2D1116F-0483-43CA-8B2F-D2F8ADEEF46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7667" r="-2" b="25807"/>
          <a:stretch/>
        </p:blipFill>
        <p:spPr>
          <a:xfrm>
            <a:off x="6939185" y="1372980"/>
            <a:ext cx="2383380" cy="375502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Shape 1">
            <a:extLst>
              <a:ext uri="{FF2B5EF4-FFF2-40B4-BE49-F238E27FC236}">
                <a16:creationId xmlns:a16="http://schemas.microsoft.com/office/drawing/2014/main" id="{B1143091-FFCC-4399-A256-70D7C1809743}"/>
              </a:ext>
            </a:extLst>
          </p:cNvPr>
          <p:cNvSpPr txBox="1"/>
          <p:nvPr/>
        </p:nvSpPr>
        <p:spPr>
          <a:xfrm>
            <a:off x="1" y="0"/>
            <a:ext cx="12192000" cy="683548"/>
          </a:xfrm>
          <a:prstGeom prst="rect">
            <a:avLst/>
          </a:prstGeom>
          <a:solidFill>
            <a:schemeClr val="accent1">
              <a:lumMod val="50000"/>
            </a:schemeClr>
          </a:solidFill>
        </p:spPr>
        <p:txBody>
          <a:bodyPr vert="horz" lIns="91440" tIns="45720" rIns="91440" bIns="45720" rtlCol="0" anchor="ctr">
            <a:normAutofit/>
          </a:bodyPr>
          <a:lstStyle/>
          <a:p>
            <a:pPr algn="ctr">
              <a:lnSpc>
                <a:spcPct val="90000"/>
              </a:lnSpc>
              <a:spcBef>
                <a:spcPct val="0"/>
              </a:spcBef>
              <a:spcAft>
                <a:spcPts val="600"/>
              </a:spcAft>
            </a:pPr>
            <a:r>
              <a:rPr lang="en-US" sz="3200" b="1" kern="1200" dirty="0">
                <a:solidFill>
                  <a:schemeClr val="bg1"/>
                </a:solidFill>
                <a:latin typeface="+mj-lt"/>
                <a:ea typeface="+mj-ea"/>
                <a:cs typeface="+mj-cs"/>
              </a:rPr>
              <a:t>Countering vaccine hesitancy through Media </a:t>
            </a:r>
            <a:endParaRPr lang="en-US" sz="3200" b="1" strike="sngStrike" kern="1200" dirty="0">
              <a:solidFill>
                <a:schemeClr val="bg1"/>
              </a:solidFill>
              <a:latin typeface="+mj-lt"/>
              <a:ea typeface="+mj-ea"/>
              <a:cs typeface="+mj-cs"/>
            </a:endParaRPr>
          </a:p>
        </p:txBody>
      </p:sp>
      <p:sp>
        <p:nvSpPr>
          <p:cNvPr id="2" name="TextBox 1">
            <a:extLst>
              <a:ext uri="{FF2B5EF4-FFF2-40B4-BE49-F238E27FC236}">
                <a16:creationId xmlns:a16="http://schemas.microsoft.com/office/drawing/2014/main" id="{2D525E1E-53FF-6A43-AA3C-2839BC69FD6E}"/>
              </a:ext>
            </a:extLst>
          </p:cNvPr>
          <p:cNvSpPr txBox="1"/>
          <p:nvPr/>
        </p:nvSpPr>
        <p:spPr>
          <a:xfrm>
            <a:off x="409573" y="888763"/>
            <a:ext cx="4798531" cy="5406020"/>
          </a:xfrm>
          <a:prstGeom prst="rect">
            <a:avLst/>
          </a:prstGeom>
        </p:spPr>
        <p:txBody>
          <a:bodyPr vert="horz" lIns="91440" tIns="45720" rIns="91440" bIns="45720" rtlCol="0">
            <a:normAutofit/>
          </a:bodyPr>
          <a:lstStyle/>
          <a:p>
            <a:pPr marL="514350" lvl="0" indent="-514350" fontAlgn="base">
              <a:spcBef>
                <a:spcPct val="0"/>
              </a:spcBef>
              <a:spcAft>
                <a:spcPts val="600"/>
              </a:spcAft>
              <a:buFont typeface="+mj-lt"/>
              <a:buAutoNum type="arabicPeriod"/>
              <a:defRPr/>
            </a:pPr>
            <a:endParaRPr lang="en-US" altLang="en-US" sz="2600" dirty="0">
              <a:solidFill>
                <a:srgbClr val="000000"/>
              </a:solidFill>
              <a:latin typeface="Calibri" panose="020F0502020204030204" pitchFamily="34" charset="0"/>
              <a:ea typeface="Calibri" panose="020F0502020204030204" pitchFamily="34" charset="0"/>
              <a:cs typeface="Kartika" panose="02020503030404060203" pitchFamily="18" charset="0"/>
            </a:endParaRPr>
          </a:p>
          <a:p>
            <a:pPr marL="514350" lvl="0" indent="-514350" algn="just" fontAlgn="base">
              <a:spcBef>
                <a:spcPct val="0"/>
              </a:spcBef>
              <a:spcAft>
                <a:spcPts val="600"/>
              </a:spcAft>
              <a:buFont typeface="+mj-lt"/>
              <a:buAutoNum type="arabicPeriod"/>
              <a:defRPr/>
            </a:pPr>
            <a:r>
              <a:rPr lang="en-US" altLang="en-US" sz="2600" dirty="0">
                <a:solidFill>
                  <a:srgbClr val="000000"/>
                </a:solidFill>
                <a:latin typeface="Calibri" panose="020F0502020204030204" pitchFamily="34" charset="0"/>
                <a:ea typeface="Calibri" panose="020F0502020204030204" pitchFamily="34" charset="0"/>
                <a:cs typeface="Kartika" panose="02020503030404060203" pitchFamily="18" charset="0"/>
              </a:rPr>
              <a:t>Showcase of  positive stories /testimonials </a:t>
            </a:r>
            <a:r>
              <a:rPr lang="en-US" altLang="en-US" sz="2600" dirty="0">
                <a:solidFill>
                  <a:srgbClr val="000000"/>
                </a:solidFill>
                <a:ea typeface="Calibri" panose="020F0502020204030204" pitchFamily="34" charset="0"/>
                <a:cs typeface="Kartika" panose="02020503030404060203" pitchFamily="18" charset="0"/>
              </a:rPr>
              <a:t>of vaccine</a:t>
            </a:r>
            <a:r>
              <a:rPr lang="en-US" altLang="en-US" sz="2600" dirty="0">
                <a:solidFill>
                  <a:srgbClr val="000000"/>
                </a:solidFill>
                <a:latin typeface="Calibri" panose="020F0502020204030204" pitchFamily="34" charset="0"/>
                <a:ea typeface="Calibri" panose="020F0502020204030204" pitchFamily="34" charset="0"/>
                <a:cs typeface="Kartika" panose="02020503030404060203" pitchFamily="18" charset="0"/>
              </a:rPr>
              <a:t> beneficiaries</a:t>
            </a:r>
          </a:p>
          <a:p>
            <a:pPr marL="514350" lvl="0" indent="-514350" algn="just" fontAlgn="base">
              <a:spcBef>
                <a:spcPct val="0"/>
              </a:spcBef>
              <a:spcAft>
                <a:spcPts val="600"/>
              </a:spcAft>
              <a:buFont typeface="+mj-lt"/>
              <a:buAutoNum type="arabicPeriod"/>
              <a:defRPr/>
            </a:pPr>
            <a:endParaRPr lang="en-US" altLang="en-US" sz="2600" dirty="0">
              <a:solidFill>
                <a:srgbClr val="000000"/>
              </a:solidFill>
              <a:latin typeface="Calibri" panose="020F0502020204030204" pitchFamily="34" charset="0"/>
              <a:ea typeface="Calibri" panose="020F0502020204030204" pitchFamily="34" charset="0"/>
              <a:cs typeface="Kartika" panose="02020503030404060203" pitchFamily="18" charset="0"/>
            </a:endParaRPr>
          </a:p>
          <a:p>
            <a:pPr marL="514350" lvl="0" indent="-514350" algn="just" fontAlgn="base">
              <a:spcBef>
                <a:spcPct val="0"/>
              </a:spcBef>
              <a:spcAft>
                <a:spcPts val="600"/>
              </a:spcAft>
              <a:buFont typeface="+mj-lt"/>
              <a:buAutoNum type="arabicPeriod"/>
              <a:defRPr/>
            </a:pPr>
            <a:r>
              <a:rPr lang="en-US" altLang="en-US" sz="2600" dirty="0">
                <a:solidFill>
                  <a:srgbClr val="000000"/>
                </a:solidFill>
                <a:latin typeface="Calibri" panose="020F0502020204030204" pitchFamily="34" charset="0"/>
                <a:ea typeface="Calibri" panose="020F0502020204030204" pitchFamily="34" charset="0"/>
                <a:cs typeface="Kartika" panose="02020503030404060203" pitchFamily="18" charset="0"/>
              </a:rPr>
              <a:t>Interviews, sound-bytes of experts, scientists sharing information on  vaccine efficacy</a:t>
            </a:r>
          </a:p>
          <a:p>
            <a:pPr marL="514350" lvl="0" indent="-514350" algn="just" fontAlgn="base">
              <a:spcBef>
                <a:spcPct val="0"/>
              </a:spcBef>
              <a:spcAft>
                <a:spcPts val="600"/>
              </a:spcAft>
              <a:buFont typeface="+mj-lt"/>
              <a:buAutoNum type="arabicPeriod"/>
              <a:defRPr/>
            </a:pPr>
            <a:endParaRPr lang="en-US" sz="2600" dirty="0">
              <a:solidFill>
                <a:srgbClr val="000000"/>
              </a:solidFill>
              <a:latin typeface="Calibri" panose="020F0502020204030204" pitchFamily="34" charset="0"/>
              <a:cs typeface="Kartika" panose="02020503030404060203" pitchFamily="18" charset="0"/>
            </a:endParaRPr>
          </a:p>
          <a:p>
            <a:pPr marL="514350" lvl="0" indent="-514350" algn="just" fontAlgn="base">
              <a:spcBef>
                <a:spcPct val="0"/>
              </a:spcBef>
              <a:spcAft>
                <a:spcPts val="600"/>
              </a:spcAft>
              <a:buFont typeface="+mj-lt"/>
              <a:buAutoNum type="arabicPeriod"/>
              <a:defRPr/>
            </a:pPr>
            <a:r>
              <a:rPr lang="en-US" sz="2600" dirty="0">
                <a:solidFill>
                  <a:srgbClr val="000000"/>
                </a:solidFill>
                <a:latin typeface="Calibri" panose="020F0502020204030204" pitchFamily="34" charset="0"/>
                <a:cs typeface="Kartika" panose="02020503030404060203" pitchFamily="18" charset="0"/>
              </a:rPr>
              <a:t>Having vaccine selfie stands will motivate others</a:t>
            </a:r>
            <a:endParaRPr lang="en-US" sz="1700" dirty="0"/>
          </a:p>
          <a:p>
            <a:pPr indent="-228600">
              <a:lnSpc>
                <a:spcPct val="90000"/>
              </a:lnSpc>
              <a:spcAft>
                <a:spcPts val="600"/>
              </a:spcAft>
              <a:buFont typeface="Arial" panose="020B0604020202020204" pitchFamily="34" charset="0"/>
              <a:buChar char="•"/>
            </a:pPr>
            <a:endParaRPr lang="en-US" sz="1700" dirty="0"/>
          </a:p>
        </p:txBody>
      </p:sp>
      <p:pic>
        <p:nvPicPr>
          <p:cNvPr id="3" name="Picture 2">
            <a:extLst>
              <a:ext uri="{FF2B5EF4-FFF2-40B4-BE49-F238E27FC236}">
                <a16:creationId xmlns:a16="http://schemas.microsoft.com/office/drawing/2014/main" id="{17B96D86-7415-4795-BF1A-063628A191E6}"/>
              </a:ext>
            </a:extLst>
          </p:cNvPr>
          <p:cNvPicPr>
            <a:picLocks noChangeAspect="1"/>
          </p:cNvPicPr>
          <p:nvPr/>
        </p:nvPicPr>
        <p:blipFill rotWithShape="1">
          <a:blip r:embed="rId3"/>
          <a:srcRect r="-3" b="4519"/>
          <a:stretch/>
        </p:blipFill>
        <p:spPr>
          <a:xfrm>
            <a:off x="6096000" y="1150425"/>
            <a:ext cx="5750434" cy="4518966"/>
          </a:xfrm>
          <a:prstGeom prst="rect">
            <a:avLst/>
          </a:prstGeom>
        </p:spPr>
      </p:pic>
    </p:spTree>
    <p:extLst>
      <p:ext uri="{BB962C8B-B14F-4D97-AF65-F5344CB8AC3E}">
        <p14:creationId xmlns:p14="http://schemas.microsoft.com/office/powerpoint/2010/main" val="1912913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Shape 1">
            <a:extLst>
              <a:ext uri="{FF2B5EF4-FFF2-40B4-BE49-F238E27FC236}">
                <a16:creationId xmlns:a16="http://schemas.microsoft.com/office/drawing/2014/main" id="{2D58A35F-3F52-411C-8F84-AC418E11CF76}"/>
              </a:ext>
            </a:extLst>
          </p:cNvPr>
          <p:cNvSpPr txBox="1"/>
          <p:nvPr/>
        </p:nvSpPr>
        <p:spPr>
          <a:xfrm>
            <a:off x="0" y="253283"/>
            <a:ext cx="12188951" cy="1176022"/>
          </a:xfrm>
          <a:prstGeom prst="rect">
            <a:avLst/>
          </a:prstGeom>
          <a:solidFill>
            <a:schemeClr val="accent1"/>
          </a:solidFill>
        </p:spPr>
        <p:txBody>
          <a:bodyPr vert="horz" lIns="91440" tIns="45720" rIns="91440" bIns="45720" rtlCol="0" anchor="ctr">
            <a:noAutofit/>
          </a:bodyPr>
          <a:lstStyle/>
          <a:p>
            <a:pPr marL="0" marR="0" lvl="0" indent="0" algn="ctr" fontAlgn="auto">
              <a:lnSpc>
                <a:spcPct val="90000"/>
              </a:lnSpc>
              <a:spcBef>
                <a:spcPct val="0"/>
              </a:spcBef>
              <a:spcAft>
                <a:spcPts val="600"/>
              </a:spcAft>
              <a:buClrTx/>
              <a:buSzTx/>
              <a:tabLst/>
              <a:defRPr/>
            </a:pPr>
            <a:r>
              <a:rPr lang="en-US" sz="3200" b="1" dirty="0">
                <a:solidFill>
                  <a:schemeClr val="bg1"/>
                </a:solidFill>
                <a:latin typeface="+mj-lt"/>
                <a:ea typeface="+mj-ea"/>
                <a:cs typeface="+mj-cs"/>
              </a:rPr>
              <a:t>Communicating to next Target Group</a:t>
            </a:r>
          </a:p>
          <a:p>
            <a:pPr marL="0" marR="0" lvl="0" indent="0" algn="ctr" fontAlgn="auto">
              <a:lnSpc>
                <a:spcPct val="90000"/>
              </a:lnSpc>
              <a:spcBef>
                <a:spcPct val="0"/>
              </a:spcBef>
              <a:spcAft>
                <a:spcPts val="600"/>
              </a:spcAft>
              <a:buClrTx/>
              <a:buSzTx/>
              <a:tabLst/>
              <a:defRPr/>
            </a:pPr>
            <a:r>
              <a:rPr lang="en-US" sz="3200" b="1" dirty="0">
                <a:solidFill>
                  <a:schemeClr val="bg1"/>
                </a:solidFill>
                <a:latin typeface="+mj-lt"/>
                <a:ea typeface="+mj-ea"/>
                <a:cs typeface="+mj-cs"/>
              </a:rPr>
              <a:t>(&gt;60 years and 45-59 </a:t>
            </a:r>
            <a:r>
              <a:rPr lang="en-US" sz="3200" b="1" dirty="0" err="1">
                <a:solidFill>
                  <a:schemeClr val="bg1"/>
                </a:solidFill>
                <a:latin typeface="+mj-lt"/>
                <a:ea typeface="+mj-ea"/>
                <a:cs typeface="+mj-cs"/>
              </a:rPr>
              <a:t>yrs</a:t>
            </a:r>
            <a:r>
              <a:rPr lang="en-US" sz="3200" b="1" dirty="0">
                <a:solidFill>
                  <a:schemeClr val="bg1"/>
                </a:solidFill>
                <a:latin typeface="+mj-lt"/>
                <a:ea typeface="+mj-ea"/>
                <a:cs typeface="+mj-cs"/>
              </a:rPr>
              <a:t> with co-morbidities)</a:t>
            </a:r>
            <a:endParaRPr kumimoji="0" lang="en-US" sz="3200" b="1" i="0" u="none" strike="noStrike" cap="none" spc="0" normalizeH="0" baseline="0" noProof="0" dirty="0">
              <a:ln>
                <a:noFill/>
              </a:ln>
              <a:solidFill>
                <a:schemeClr val="bg1"/>
              </a:solidFill>
              <a:effectLst/>
              <a:uLnTx/>
              <a:uFillTx/>
              <a:latin typeface="+mj-lt"/>
              <a:ea typeface="+mj-ea"/>
              <a:cs typeface="+mj-cs"/>
            </a:endParaRPr>
          </a:p>
        </p:txBody>
      </p:sp>
      <p:sp>
        <p:nvSpPr>
          <p:cNvPr id="30724" name="TextBox 1">
            <a:extLst>
              <a:ext uri="{FF2B5EF4-FFF2-40B4-BE49-F238E27FC236}">
                <a16:creationId xmlns:a16="http://schemas.microsoft.com/office/drawing/2014/main" id="{8EACA4A5-B4BF-4ADF-8556-0FAD08C60392}"/>
              </a:ext>
            </a:extLst>
          </p:cNvPr>
          <p:cNvSpPr txBox="1">
            <a:spLocks noChangeArrowheads="1"/>
          </p:cNvSpPr>
          <p:nvPr/>
        </p:nvSpPr>
        <p:spPr bwMode="auto">
          <a:xfrm>
            <a:off x="969819" y="1509203"/>
            <a:ext cx="10307782" cy="498367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228600" fontAlgn="base">
              <a:spcBef>
                <a:spcPct val="0"/>
              </a:spcBef>
              <a:spcAft>
                <a:spcPts val="600"/>
              </a:spcAft>
              <a:buClrTx/>
              <a:buSzTx/>
              <a:tabLst/>
              <a:defRPr/>
            </a:pPr>
            <a:endParaRPr kumimoji="0" lang="en-US" altLang="en-US" sz="2400" b="0" i="0" u="none" strike="noStrike" cap="none" spc="0" normalizeH="0" baseline="0" noProof="0" dirty="0">
              <a:ln>
                <a:noFill/>
              </a:ln>
              <a:effectLst/>
              <a:uLnTx/>
              <a:uFillTx/>
              <a:latin typeface="+mn-lt"/>
            </a:endParaRPr>
          </a:p>
          <a:p>
            <a:pPr marL="342900" marR="0" lvl="0" indent="-228600" algn="just" fontAlgn="base">
              <a:lnSpc>
                <a:spcPct val="150000"/>
              </a:lnSpc>
              <a:spcBef>
                <a:spcPct val="0"/>
              </a:spcBef>
              <a:spcAft>
                <a:spcPts val="600"/>
              </a:spcAft>
              <a:buClrTx/>
              <a:buSzTx/>
              <a:tabLst/>
              <a:defRPr/>
            </a:pPr>
            <a:r>
              <a:rPr kumimoji="0" lang="en-US" altLang="en-US" sz="2200" b="0" i="0" u="none" strike="noStrike" cap="none" spc="0" normalizeH="0" baseline="0" noProof="0" dirty="0">
                <a:ln>
                  <a:noFill/>
                </a:ln>
                <a:effectLst/>
                <a:uLnTx/>
                <a:uFillTx/>
                <a:latin typeface="+mn-lt"/>
              </a:rPr>
              <a:t>Communicate clearly about the entire vaccination process of where, when, and how</a:t>
            </a:r>
          </a:p>
          <a:p>
            <a:pPr marL="342900" marR="0" lvl="0" indent="-228600" algn="just" fontAlgn="base">
              <a:lnSpc>
                <a:spcPct val="150000"/>
              </a:lnSpc>
              <a:spcBef>
                <a:spcPct val="0"/>
              </a:spcBef>
              <a:spcAft>
                <a:spcPts val="600"/>
              </a:spcAft>
              <a:buClrTx/>
              <a:buSzTx/>
              <a:tabLst/>
              <a:defRPr/>
            </a:pPr>
            <a:r>
              <a:rPr lang="en-US" altLang="en-US" sz="2200" dirty="0">
                <a:latin typeface="+mn-lt"/>
              </a:rPr>
              <a:t>Spread awareness on how to register, contraindications for vaccination on portal</a:t>
            </a:r>
          </a:p>
          <a:p>
            <a:pPr marL="342900" marR="0" lvl="0" indent="-228600" algn="just" fontAlgn="base">
              <a:lnSpc>
                <a:spcPct val="150000"/>
              </a:lnSpc>
              <a:spcBef>
                <a:spcPct val="0"/>
              </a:spcBef>
              <a:spcAft>
                <a:spcPts val="600"/>
              </a:spcAft>
              <a:buClrTx/>
              <a:buSzTx/>
              <a:tabLst/>
              <a:defRPr/>
            </a:pPr>
            <a:r>
              <a:rPr lang="en-US" altLang="en-US" sz="2200" dirty="0">
                <a:latin typeface="+mn-lt"/>
              </a:rPr>
              <a:t>Create awareness about walk-in process, documents required</a:t>
            </a:r>
          </a:p>
          <a:p>
            <a:pPr marL="342900" marR="0" lvl="0" indent="-228600" algn="just" fontAlgn="base">
              <a:lnSpc>
                <a:spcPct val="150000"/>
              </a:lnSpc>
              <a:spcBef>
                <a:spcPct val="0"/>
              </a:spcBef>
              <a:spcAft>
                <a:spcPts val="600"/>
              </a:spcAft>
              <a:buClrTx/>
              <a:buSzTx/>
              <a:tabLst/>
              <a:defRPr/>
            </a:pPr>
            <a:r>
              <a:rPr kumimoji="0" lang="en-US" altLang="en-US" sz="2200" b="0" i="0" u="none" strike="noStrike" cap="none" spc="0" normalizeH="0" baseline="0" noProof="0" dirty="0">
                <a:ln>
                  <a:noFill/>
                </a:ln>
                <a:effectLst/>
                <a:uLnTx/>
                <a:uFillTx/>
                <a:latin typeface="+mn-lt"/>
              </a:rPr>
              <a:t>Reach out to groups who are not so tech-savvy and that it is not compulsory to register on portal</a:t>
            </a:r>
          </a:p>
          <a:p>
            <a:pPr marL="342900" marR="0" lvl="0" indent="-228600" algn="just" fontAlgn="base">
              <a:lnSpc>
                <a:spcPct val="150000"/>
              </a:lnSpc>
              <a:spcBef>
                <a:spcPct val="0"/>
              </a:spcBef>
              <a:spcAft>
                <a:spcPts val="600"/>
              </a:spcAft>
              <a:buClrTx/>
              <a:buSzTx/>
              <a:tabLst/>
              <a:defRPr/>
            </a:pPr>
            <a:r>
              <a:rPr kumimoji="0" lang="en-US" altLang="en-US" sz="2200" b="0" i="0" u="none" strike="noStrike" cap="none" spc="0" normalizeH="0" baseline="0" noProof="0" dirty="0">
                <a:ln>
                  <a:noFill/>
                </a:ln>
                <a:effectLst/>
                <a:uLnTx/>
                <a:uFillTx/>
                <a:latin typeface="+mn-lt"/>
              </a:rPr>
              <a:t>Explain about co-morbidities and contraindications in simple to understand language to target population</a:t>
            </a:r>
          </a:p>
          <a:p>
            <a:pPr marL="342900" marR="0" lvl="0" indent="-228600" fontAlgn="base">
              <a:spcBef>
                <a:spcPct val="0"/>
              </a:spcBef>
              <a:spcAft>
                <a:spcPts val="600"/>
              </a:spcAft>
              <a:buClrTx/>
              <a:buSzTx/>
              <a:tabLst/>
              <a:defRPr/>
            </a:pPr>
            <a:endParaRPr kumimoji="0" lang="en-US" altLang="en-US" sz="1100" b="0" i="0" u="none" strike="noStrike" cap="none" spc="0" normalizeH="0" baseline="0" noProof="0" dirty="0">
              <a:ln>
                <a:noFill/>
              </a:ln>
              <a:effectLst/>
              <a:uLnTx/>
              <a:uFillTx/>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p:txBody>
          <a:bodyPr>
            <a:normAutofit fontScale="90000"/>
          </a:bodyPr>
          <a:lstStyle/>
          <a:p>
            <a:r>
              <a:rPr lang="en-IN" dirty="0"/>
              <a:t>Annexure 1A- Co-morbidity Certificate </a:t>
            </a:r>
            <a:r>
              <a:rPr lang="en-IN" sz="2200" dirty="0"/>
              <a:t>(Applicable for 45 to 59 years age)</a:t>
            </a:r>
            <a:endParaRPr lang="en-IN" dirty="0"/>
          </a:p>
        </p:txBody>
      </p:sp>
      <p:pic>
        <p:nvPicPr>
          <p:cNvPr id="2" name="Picture 1">
            <a:extLst>
              <a:ext uri="{FF2B5EF4-FFF2-40B4-BE49-F238E27FC236}">
                <a16:creationId xmlns:a16="http://schemas.microsoft.com/office/drawing/2014/main" id="{39A1D4DF-4E8A-4808-9D45-2A3BDB0197D2}"/>
              </a:ext>
            </a:extLst>
          </p:cNvPr>
          <p:cNvPicPr>
            <a:picLocks noChangeAspect="1"/>
          </p:cNvPicPr>
          <p:nvPr/>
        </p:nvPicPr>
        <p:blipFill>
          <a:blip r:embed="rId2"/>
          <a:stretch>
            <a:fillRect/>
          </a:stretch>
        </p:blipFill>
        <p:spPr>
          <a:xfrm>
            <a:off x="2411896" y="845129"/>
            <a:ext cx="5897217" cy="5876346"/>
          </a:xfrm>
          <a:prstGeom prst="rect">
            <a:avLst/>
          </a:prstGeom>
        </p:spPr>
      </p:pic>
    </p:spTree>
    <p:extLst>
      <p:ext uri="{BB962C8B-B14F-4D97-AF65-F5344CB8AC3E}">
        <p14:creationId xmlns:p14="http://schemas.microsoft.com/office/powerpoint/2010/main" val="3062039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79E4-B394-4E65-B54A-783B78874D23}"/>
              </a:ext>
            </a:extLst>
          </p:cNvPr>
          <p:cNvSpPr>
            <a:spLocks noGrp="1"/>
          </p:cNvSpPr>
          <p:nvPr>
            <p:ph type="title"/>
          </p:nvPr>
        </p:nvSpPr>
        <p:spPr>
          <a:xfrm>
            <a:off x="0" y="263236"/>
            <a:ext cx="12192000" cy="762806"/>
          </a:xfrm>
          <a:solidFill>
            <a:schemeClr val="accent1">
              <a:lumMod val="50000"/>
            </a:schemeClr>
          </a:solidFill>
        </p:spPr>
        <p:txBody>
          <a:bodyPr>
            <a:normAutofit/>
          </a:bodyPr>
          <a:lstStyle/>
          <a:p>
            <a:pPr algn="ctr"/>
            <a:r>
              <a:rPr lang="en-US" b="1" dirty="0">
                <a:solidFill>
                  <a:schemeClr val="bg1"/>
                </a:solidFill>
              </a:rPr>
              <a:t>Social </a:t>
            </a:r>
            <a:r>
              <a:rPr lang="en-US" b="1" dirty="0" err="1">
                <a:solidFill>
                  <a:schemeClr val="bg1"/>
                </a:solidFill>
              </a:rPr>
              <a:t>Mobilisation</a:t>
            </a:r>
            <a:endParaRPr lang="en-US" dirty="0">
              <a:solidFill>
                <a:schemeClr val="bg1"/>
              </a:solidFill>
            </a:endParaRPr>
          </a:p>
        </p:txBody>
      </p:sp>
      <p:sp>
        <p:nvSpPr>
          <p:cNvPr id="3" name="Content Placeholder 2">
            <a:extLst>
              <a:ext uri="{FF2B5EF4-FFF2-40B4-BE49-F238E27FC236}">
                <a16:creationId xmlns:a16="http://schemas.microsoft.com/office/drawing/2014/main" id="{99CF15E4-8196-4776-91F0-BD31247776A7}"/>
              </a:ext>
            </a:extLst>
          </p:cNvPr>
          <p:cNvSpPr>
            <a:spLocks noGrp="1"/>
          </p:cNvSpPr>
          <p:nvPr>
            <p:ph idx="1"/>
          </p:nvPr>
        </p:nvSpPr>
        <p:spPr>
          <a:xfrm>
            <a:off x="803563" y="1137684"/>
            <a:ext cx="10820401" cy="5337544"/>
          </a:xfrm>
        </p:spPr>
        <p:txBody>
          <a:bodyPr>
            <a:normAutofit/>
          </a:bodyPr>
          <a:lstStyle/>
          <a:p>
            <a:pPr lvl="0" algn="just">
              <a:lnSpc>
                <a:spcPct val="160000"/>
              </a:lnSpc>
            </a:pPr>
            <a:r>
              <a:rPr lang="en-US" sz="2400" dirty="0"/>
              <a:t>Focus on social mobilisation and community engagement through different platforms. Ensuring clear guidance on the processes is available to general public </a:t>
            </a:r>
          </a:p>
          <a:p>
            <a:pPr lvl="0" algn="just">
              <a:lnSpc>
                <a:spcPct val="160000"/>
              </a:lnSpc>
            </a:pPr>
            <a:r>
              <a:rPr lang="en-US" sz="2400" dirty="0"/>
              <a:t>Address fears and perceptions of target communities through quality inter-personal communication by vaccinated and other local influencers </a:t>
            </a:r>
          </a:p>
          <a:p>
            <a:pPr lvl="0" algn="just">
              <a:lnSpc>
                <a:spcPct val="160000"/>
              </a:lnSpc>
            </a:pPr>
            <a:r>
              <a:rPr lang="en-US" sz="2400" dirty="0"/>
              <a:t>Organize community events, training meetings in all areas including urban slums involving local elected representatives, religious leaders, private doctors </a:t>
            </a:r>
          </a:p>
          <a:p>
            <a:pPr algn="just">
              <a:lnSpc>
                <a:spcPct val="160000"/>
              </a:lnSpc>
            </a:pPr>
            <a:r>
              <a:rPr lang="en-IN" sz="2400" dirty="0"/>
              <a:t>For strengthening community engagement, engage CSOs and CBOs, FBOs, Local celebrities / influencers at all levels.</a:t>
            </a:r>
          </a:p>
        </p:txBody>
      </p:sp>
    </p:spTree>
    <p:extLst>
      <p:ext uri="{BB962C8B-B14F-4D97-AF65-F5344CB8AC3E}">
        <p14:creationId xmlns:p14="http://schemas.microsoft.com/office/powerpoint/2010/main" val="55187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79E4-B394-4E65-B54A-783B78874D23}"/>
              </a:ext>
            </a:extLst>
          </p:cNvPr>
          <p:cNvSpPr>
            <a:spLocks noGrp="1"/>
          </p:cNvSpPr>
          <p:nvPr>
            <p:ph type="title"/>
          </p:nvPr>
        </p:nvSpPr>
        <p:spPr>
          <a:xfrm>
            <a:off x="0" y="263236"/>
            <a:ext cx="12192000" cy="762806"/>
          </a:xfrm>
          <a:solidFill>
            <a:schemeClr val="accent1">
              <a:lumMod val="50000"/>
            </a:schemeClr>
          </a:solidFill>
        </p:spPr>
        <p:txBody>
          <a:bodyPr>
            <a:normAutofit/>
          </a:bodyPr>
          <a:lstStyle/>
          <a:p>
            <a:pPr algn="ctr"/>
            <a:r>
              <a:rPr lang="en-US" b="1" dirty="0">
                <a:solidFill>
                  <a:schemeClr val="bg1"/>
                </a:solidFill>
              </a:rPr>
              <a:t>Co-ordination at Session sites</a:t>
            </a:r>
            <a:endParaRPr lang="en-US" dirty="0">
              <a:solidFill>
                <a:schemeClr val="bg1"/>
              </a:solidFill>
            </a:endParaRPr>
          </a:p>
        </p:txBody>
      </p:sp>
      <p:sp>
        <p:nvSpPr>
          <p:cNvPr id="3" name="Content Placeholder 2">
            <a:extLst>
              <a:ext uri="{FF2B5EF4-FFF2-40B4-BE49-F238E27FC236}">
                <a16:creationId xmlns:a16="http://schemas.microsoft.com/office/drawing/2014/main" id="{99CF15E4-8196-4776-91F0-BD31247776A7}"/>
              </a:ext>
            </a:extLst>
          </p:cNvPr>
          <p:cNvSpPr>
            <a:spLocks noGrp="1"/>
          </p:cNvSpPr>
          <p:nvPr>
            <p:ph idx="1"/>
          </p:nvPr>
        </p:nvSpPr>
        <p:spPr>
          <a:xfrm>
            <a:off x="803563" y="1137684"/>
            <a:ext cx="10820401" cy="5337544"/>
          </a:xfrm>
        </p:spPr>
        <p:txBody>
          <a:bodyPr>
            <a:normAutofit/>
          </a:bodyPr>
          <a:lstStyle/>
          <a:p>
            <a:pPr lvl="0">
              <a:lnSpc>
                <a:spcPct val="160000"/>
              </a:lnSpc>
            </a:pPr>
            <a:r>
              <a:rPr lang="en-US" sz="2400" dirty="0"/>
              <a:t>Ensure adequate facilities at session sites: </a:t>
            </a:r>
          </a:p>
          <a:p>
            <a:pPr lvl="1">
              <a:lnSpc>
                <a:spcPct val="160000"/>
              </a:lnSpc>
            </a:pPr>
            <a:r>
              <a:rPr lang="en-US" sz="2000" dirty="0"/>
              <a:t>considering majority of beneficiaries will be senior citizens</a:t>
            </a:r>
          </a:p>
          <a:p>
            <a:pPr lvl="1">
              <a:lnSpc>
                <a:spcPct val="160000"/>
              </a:lnSpc>
            </a:pPr>
            <a:r>
              <a:rPr lang="en-US" sz="2000" dirty="0"/>
              <a:t>Waiting area, seating arrangements</a:t>
            </a:r>
          </a:p>
          <a:p>
            <a:pPr lvl="1">
              <a:lnSpc>
                <a:spcPct val="160000"/>
              </a:lnSpc>
            </a:pPr>
            <a:r>
              <a:rPr lang="en-US" sz="2000" dirty="0"/>
              <a:t>Information desk</a:t>
            </a:r>
          </a:p>
          <a:p>
            <a:pPr lvl="1">
              <a:lnSpc>
                <a:spcPct val="160000"/>
              </a:lnSpc>
            </a:pPr>
            <a:r>
              <a:rPr lang="en-US" sz="2000" dirty="0"/>
              <a:t>Proper IEC in the district</a:t>
            </a:r>
          </a:p>
          <a:p>
            <a:pPr lvl="0">
              <a:lnSpc>
                <a:spcPct val="160000"/>
              </a:lnSpc>
            </a:pPr>
            <a:r>
              <a:rPr lang="en-US" sz="2400" dirty="0"/>
              <a:t>Proper communication, information is very crucial, particularly during the first week. If we start well, it will carry a very positive message and impact going forward</a:t>
            </a:r>
          </a:p>
          <a:p>
            <a:pPr lvl="0">
              <a:lnSpc>
                <a:spcPct val="160000"/>
              </a:lnSpc>
            </a:pPr>
            <a:endParaRPr lang="en-IN" sz="2400" dirty="0"/>
          </a:p>
        </p:txBody>
      </p:sp>
    </p:spTree>
    <p:extLst>
      <p:ext uri="{BB962C8B-B14F-4D97-AF65-F5344CB8AC3E}">
        <p14:creationId xmlns:p14="http://schemas.microsoft.com/office/powerpoint/2010/main" val="2494397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4DA548-BD67-4725-9C68-7FE6036B66D3}"/>
              </a:ext>
            </a:extLst>
          </p:cNvPr>
          <p:cNvSpPr>
            <a:spLocks noGrp="1"/>
          </p:cNvSpPr>
          <p:nvPr>
            <p:ph type="title"/>
          </p:nvPr>
        </p:nvSpPr>
        <p:spPr/>
        <p:txBody>
          <a:bodyPr>
            <a:normAutofit/>
          </a:bodyPr>
          <a:lstStyle/>
          <a:p>
            <a:r>
              <a:rPr lang="en-IN" sz="8800" dirty="0"/>
              <a:t>THANK YOU</a:t>
            </a:r>
          </a:p>
        </p:txBody>
      </p:sp>
      <p:sp>
        <p:nvSpPr>
          <p:cNvPr id="6" name="Text Placeholder 5">
            <a:extLst>
              <a:ext uri="{FF2B5EF4-FFF2-40B4-BE49-F238E27FC236}">
                <a16:creationId xmlns:a16="http://schemas.microsoft.com/office/drawing/2014/main" id="{C65EDEA2-AFF6-4DB1-941A-9AEC28316C06}"/>
              </a:ext>
            </a:extLst>
          </p:cNvPr>
          <p:cNvSpPr>
            <a:spLocks noGrp="1"/>
          </p:cNvSpPr>
          <p:nvPr>
            <p:ph type="body" idx="1"/>
          </p:nvPr>
        </p:nvSpPr>
        <p:spPr/>
        <p:txBody>
          <a:bodyPr/>
          <a:lstStyle/>
          <a:p>
            <a:endParaRPr lang="en-IN"/>
          </a:p>
        </p:txBody>
      </p:sp>
      <p:sp>
        <p:nvSpPr>
          <p:cNvPr id="3" name="Slide Number Placeholder 2">
            <a:extLst>
              <a:ext uri="{FF2B5EF4-FFF2-40B4-BE49-F238E27FC236}">
                <a16:creationId xmlns:a16="http://schemas.microsoft.com/office/drawing/2014/main" id="{D0C6C14E-FE38-4B13-BC06-7B19C5E87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862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17277F-9AAC-482C-87CA-151E283D26C4}"/>
              </a:ext>
            </a:extLst>
          </p:cNvPr>
          <p:cNvSpPr>
            <a:spLocks noGrp="1"/>
          </p:cNvSpPr>
          <p:nvPr>
            <p:ph idx="1"/>
          </p:nvPr>
        </p:nvSpPr>
        <p:spPr>
          <a:xfrm>
            <a:off x="192087" y="873516"/>
            <a:ext cx="11807825" cy="4877312"/>
          </a:xfrm>
        </p:spPr>
        <p:txBody>
          <a:bodyPr>
            <a:normAutofit fontScale="85000" lnSpcReduction="20000"/>
          </a:bodyPr>
          <a:lstStyle/>
          <a:p>
            <a:endParaRPr lang="en-US" b="1" dirty="0"/>
          </a:p>
          <a:p>
            <a:r>
              <a:rPr lang="en-US" b="1" dirty="0"/>
              <a:t>COVID Vaccination Centers (CVCs) </a:t>
            </a:r>
            <a:r>
              <a:rPr lang="mr-IN" b="1" dirty="0"/>
              <a:t>–</a:t>
            </a:r>
            <a:r>
              <a:rPr lang="en-US" b="1" dirty="0"/>
              <a:t> must be only </a:t>
            </a:r>
            <a:r>
              <a:rPr lang="en-US" b="1" dirty="0">
                <a:highlight>
                  <a:srgbClr val="FFFF00"/>
                </a:highlight>
              </a:rPr>
              <a:t>“health facilities”</a:t>
            </a:r>
          </a:p>
          <a:p>
            <a:pPr marL="457200" lvl="1" indent="0">
              <a:buNone/>
            </a:pPr>
            <a:endParaRPr lang="en-US" sz="2800" dirty="0"/>
          </a:p>
          <a:p>
            <a:r>
              <a:rPr lang="en-IN" b="1" dirty="0"/>
              <a:t>Government CVCs- </a:t>
            </a:r>
            <a:r>
              <a:rPr lang="en-US" dirty="0"/>
              <a:t>All facilities up to level of PHCs</a:t>
            </a:r>
            <a:endParaRPr lang="en-IN" b="1" dirty="0"/>
          </a:p>
          <a:p>
            <a:pPr lvl="1"/>
            <a:r>
              <a:rPr lang="en-IN" dirty="0"/>
              <a:t>PHCs, UPHCs, CHCs, Taluk hospitals, District Hospitals, Government Medical College Hospitals, etc.</a:t>
            </a:r>
          </a:p>
          <a:p>
            <a:pPr lvl="1"/>
            <a:endParaRPr lang="en-IN" dirty="0"/>
          </a:p>
          <a:p>
            <a:r>
              <a:rPr lang="en-US" b="1" dirty="0"/>
              <a:t>Private CVCs-</a:t>
            </a:r>
            <a:endParaRPr lang="en-US" dirty="0"/>
          </a:p>
          <a:p>
            <a:pPr marL="971550" lvl="1" indent="-514350">
              <a:buFont typeface="+mj-lt"/>
              <a:buAutoNum type="arabicPeriod"/>
            </a:pPr>
            <a:r>
              <a:rPr lang="en-US" sz="2600" b="1" dirty="0"/>
              <a:t>PMJAY/CGHS/AB-</a:t>
            </a:r>
            <a:r>
              <a:rPr lang="en-US" sz="2600" b="1" dirty="0" err="1"/>
              <a:t>ArK</a:t>
            </a:r>
            <a:r>
              <a:rPr lang="en-US" sz="2600" b="1" dirty="0"/>
              <a:t> Empaneled: </a:t>
            </a:r>
            <a:r>
              <a:rPr lang="en-IN" sz="2600" dirty="0"/>
              <a:t>All Private Hospitals empanelled under Central Government Health Scheme (CGHS), Ayushman Bharat- Pradhan Mantri Jan Arogya Yojana (AB-PM JAY) and Ayushman Bharat Arogya Karnataka Schemes.</a:t>
            </a:r>
          </a:p>
          <a:p>
            <a:pPr marL="971550" lvl="1" indent="-514350">
              <a:buFont typeface="+mj-lt"/>
              <a:buAutoNum type="arabicPeriod"/>
            </a:pPr>
            <a:r>
              <a:rPr lang="en-US" sz="2600" dirty="0"/>
              <a:t>Private Hospitals which are not empaneled under any scheme can also be included as CVCs</a:t>
            </a:r>
          </a:p>
          <a:p>
            <a:pPr lvl="1"/>
            <a:r>
              <a:rPr lang="en-US" sz="2600" b="1" dirty="0"/>
              <a:t>Private CVCs must have</a:t>
            </a:r>
          </a:p>
          <a:p>
            <a:pPr lvl="2"/>
            <a:r>
              <a:rPr lang="en-US" sz="2400" dirty="0"/>
              <a:t>Cold chain capacity- ILR or Refrigerator</a:t>
            </a:r>
          </a:p>
          <a:p>
            <a:pPr lvl="2"/>
            <a:r>
              <a:rPr lang="en-US" sz="2400" dirty="0"/>
              <a:t>Sufficient rooms</a:t>
            </a:r>
          </a:p>
          <a:p>
            <a:pPr lvl="2"/>
            <a:r>
              <a:rPr lang="en-US" sz="2400" dirty="0"/>
              <a:t>Trained vaccinators</a:t>
            </a:r>
          </a:p>
          <a:p>
            <a:pPr lvl="2"/>
            <a:r>
              <a:rPr lang="en-US" sz="2400" dirty="0"/>
              <a:t>AEFI management capacity</a:t>
            </a:r>
          </a:p>
        </p:txBody>
      </p:sp>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p:txBody>
          <a:bodyPr>
            <a:normAutofit fontScale="90000"/>
          </a:bodyPr>
          <a:lstStyle/>
          <a:p>
            <a:r>
              <a:rPr lang="en-IN" dirty="0"/>
              <a:t>TERMS &amp; DEFINITIONS</a:t>
            </a:r>
          </a:p>
        </p:txBody>
      </p:sp>
      <p:sp>
        <p:nvSpPr>
          <p:cNvPr id="5" name="Rectangle 4">
            <a:extLst>
              <a:ext uri="{FF2B5EF4-FFF2-40B4-BE49-F238E27FC236}">
                <a16:creationId xmlns:a16="http://schemas.microsoft.com/office/drawing/2014/main" id="{E107791B-30B7-4427-A74B-2EA1F581C38B}"/>
              </a:ext>
            </a:extLst>
          </p:cNvPr>
          <p:cNvSpPr/>
          <p:nvPr/>
        </p:nvSpPr>
        <p:spPr>
          <a:xfrm>
            <a:off x="267855" y="5830957"/>
            <a:ext cx="11647054" cy="810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Arial" panose="020B0604020202020204" pitchFamily="34" charset="0"/>
              <a:buChar char="•"/>
            </a:pPr>
            <a:r>
              <a:rPr lang="en-US" sz="2400" b="1" dirty="0">
                <a:solidFill>
                  <a:schemeClr val="bg1"/>
                </a:solidFill>
              </a:rPr>
              <a:t>Vaccination will be provided free of charge at the Government Health Facilities </a:t>
            </a:r>
          </a:p>
          <a:p>
            <a:pPr marL="800100" lvl="1" indent="-342900">
              <a:buFont typeface="Arial" panose="020B0604020202020204" pitchFamily="34" charset="0"/>
              <a:buChar char="•"/>
            </a:pPr>
            <a:r>
              <a:rPr lang="en-US" sz="2400" b="1" dirty="0">
                <a:solidFill>
                  <a:schemeClr val="bg1"/>
                </a:solidFill>
              </a:rPr>
              <a:t>On payment basis in the Private Health Facilities – with a ceiling of Rs:250 per dose</a:t>
            </a:r>
            <a:endParaRPr lang="en-IN" sz="2400" b="1" dirty="0">
              <a:solidFill>
                <a:schemeClr val="bg1"/>
              </a:solidFill>
            </a:endParaRPr>
          </a:p>
        </p:txBody>
      </p:sp>
    </p:spTree>
    <p:extLst>
      <p:ext uri="{BB962C8B-B14F-4D97-AF65-F5344CB8AC3E}">
        <p14:creationId xmlns:p14="http://schemas.microsoft.com/office/powerpoint/2010/main" val="3097782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a:xfrm>
            <a:off x="0" y="0"/>
            <a:ext cx="12192000" cy="816364"/>
          </a:xfrm>
        </p:spPr>
        <p:txBody>
          <a:bodyPr>
            <a:noAutofit/>
          </a:bodyPr>
          <a:lstStyle/>
          <a:p>
            <a:r>
              <a:rPr lang="en-US" dirty="0"/>
              <a:t>COVID-19 Vaccination in Private Hospitals</a:t>
            </a:r>
            <a:endParaRPr lang="en-IN" sz="1400" dirty="0"/>
          </a:p>
        </p:txBody>
      </p:sp>
      <p:sp>
        <p:nvSpPr>
          <p:cNvPr id="6" name="Content Placeholder 5">
            <a:extLst>
              <a:ext uri="{FF2B5EF4-FFF2-40B4-BE49-F238E27FC236}">
                <a16:creationId xmlns:a16="http://schemas.microsoft.com/office/drawing/2014/main" id="{A8C3A496-674B-4AFC-9279-6C5F57620A84}"/>
              </a:ext>
            </a:extLst>
          </p:cNvPr>
          <p:cNvSpPr>
            <a:spLocks noGrp="1"/>
          </p:cNvSpPr>
          <p:nvPr>
            <p:ph idx="1"/>
          </p:nvPr>
        </p:nvSpPr>
        <p:spPr>
          <a:xfrm>
            <a:off x="192088" y="1039769"/>
            <a:ext cx="11589096" cy="5520057"/>
          </a:xfrm>
        </p:spPr>
        <p:txBody>
          <a:bodyPr>
            <a:normAutofit/>
          </a:bodyPr>
          <a:lstStyle/>
          <a:p>
            <a:pPr algn="just"/>
            <a:r>
              <a:rPr lang="en-US" dirty="0"/>
              <a:t>Private hospitals functioning as CVCs can charge subject to a ceiling of Rs. 250 per person per dose ( </a:t>
            </a:r>
            <a:r>
              <a:rPr lang="en-US" dirty="0" err="1"/>
              <a:t>upto</a:t>
            </a:r>
            <a:r>
              <a:rPr lang="en-US" dirty="0"/>
              <a:t> Rs:100 service charge &amp; Rs: 150 cost of vaccine)</a:t>
            </a:r>
          </a:p>
          <a:p>
            <a:pPr algn="just"/>
            <a:endParaRPr lang="en-US" dirty="0"/>
          </a:p>
          <a:p>
            <a:pPr algn="just"/>
            <a:r>
              <a:rPr lang="en-US" dirty="0"/>
              <a:t>When the vaccines are handed over to private facilities, the cost of vaccine @ Rs: 150 per dose is to be electronically deposited immediately by the hospital in the bank account of National Health Authority (NHA)</a:t>
            </a:r>
          </a:p>
          <a:p>
            <a:pPr lvl="1" algn="just"/>
            <a:r>
              <a:rPr lang="en-US" dirty="0"/>
              <a:t>Name of Account: “National Health Authority </a:t>
            </a:r>
            <a:r>
              <a:rPr lang="en-US" dirty="0" err="1"/>
              <a:t>Covid</a:t>
            </a:r>
            <a:r>
              <a:rPr lang="en-US" dirty="0"/>
              <a:t> Vaccination”</a:t>
            </a:r>
          </a:p>
          <a:p>
            <a:pPr lvl="1" algn="just"/>
            <a:r>
              <a:rPr lang="en-US" dirty="0"/>
              <a:t>Bank Details: State Bank of India, Main branch, New Delhi, Account Number-40038441558, IFSC Code: SBIN0000691</a:t>
            </a:r>
          </a:p>
          <a:p>
            <a:pPr lvl="1" algn="just"/>
            <a:endParaRPr lang="en-US" dirty="0"/>
          </a:p>
          <a:p>
            <a:pPr algn="just"/>
            <a:r>
              <a:rPr lang="en-US" dirty="0"/>
              <a:t>Soon Multiple credit options will be provided though payment gateway on </a:t>
            </a:r>
            <a:r>
              <a:rPr lang="en-US" dirty="0">
                <a:hlinkClick r:id="rId2"/>
              </a:rPr>
              <a:t>https://pmjay.gov.in/</a:t>
            </a:r>
            <a:r>
              <a:rPr lang="en-US" dirty="0"/>
              <a:t> . Details will be communicated.</a:t>
            </a:r>
          </a:p>
        </p:txBody>
      </p:sp>
    </p:spTree>
    <p:extLst>
      <p:ext uri="{BB962C8B-B14F-4D97-AF65-F5344CB8AC3E}">
        <p14:creationId xmlns:p14="http://schemas.microsoft.com/office/powerpoint/2010/main" val="57671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a:xfrm>
            <a:off x="0" y="0"/>
            <a:ext cx="12192000" cy="816364"/>
          </a:xfrm>
        </p:spPr>
        <p:txBody>
          <a:bodyPr>
            <a:noAutofit/>
          </a:bodyPr>
          <a:lstStyle/>
          <a:p>
            <a:r>
              <a:rPr lang="en-US" dirty="0"/>
              <a:t>COVID-19 Vaccination in Private Hospitals</a:t>
            </a:r>
            <a:endParaRPr lang="en-IN" sz="1400" dirty="0"/>
          </a:p>
        </p:txBody>
      </p:sp>
      <p:pic>
        <p:nvPicPr>
          <p:cNvPr id="7" name="Picture 6">
            <a:extLst>
              <a:ext uri="{FF2B5EF4-FFF2-40B4-BE49-F238E27FC236}">
                <a16:creationId xmlns:a16="http://schemas.microsoft.com/office/drawing/2014/main" id="{2330AA3C-1737-4966-BDE9-E8650130C9B7}"/>
              </a:ext>
            </a:extLst>
          </p:cNvPr>
          <p:cNvPicPr>
            <a:picLocks noChangeAspect="1"/>
          </p:cNvPicPr>
          <p:nvPr/>
        </p:nvPicPr>
        <p:blipFill>
          <a:blip r:embed="rId2"/>
          <a:stretch>
            <a:fillRect/>
          </a:stretch>
        </p:blipFill>
        <p:spPr>
          <a:xfrm>
            <a:off x="2564295" y="816364"/>
            <a:ext cx="7063409" cy="6041636"/>
          </a:xfrm>
          <a:prstGeom prst="rect">
            <a:avLst/>
          </a:prstGeom>
        </p:spPr>
      </p:pic>
    </p:spTree>
    <p:extLst>
      <p:ext uri="{BB962C8B-B14F-4D97-AF65-F5344CB8AC3E}">
        <p14:creationId xmlns:p14="http://schemas.microsoft.com/office/powerpoint/2010/main" val="3149667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a:xfrm>
            <a:off x="0" y="0"/>
            <a:ext cx="12192000" cy="816364"/>
          </a:xfrm>
        </p:spPr>
        <p:txBody>
          <a:bodyPr>
            <a:noAutofit/>
          </a:bodyPr>
          <a:lstStyle/>
          <a:p>
            <a:r>
              <a:rPr lang="en-US" dirty="0"/>
              <a:t>COVID-19 Vaccination in Private Hospitals</a:t>
            </a:r>
            <a:endParaRPr lang="en-IN" sz="1400" dirty="0"/>
          </a:p>
        </p:txBody>
      </p:sp>
      <p:sp>
        <p:nvSpPr>
          <p:cNvPr id="6" name="Content Placeholder 5">
            <a:extLst>
              <a:ext uri="{FF2B5EF4-FFF2-40B4-BE49-F238E27FC236}">
                <a16:creationId xmlns:a16="http://schemas.microsoft.com/office/drawing/2014/main" id="{A8C3A496-674B-4AFC-9279-6C5F57620A84}"/>
              </a:ext>
            </a:extLst>
          </p:cNvPr>
          <p:cNvSpPr>
            <a:spLocks noGrp="1"/>
          </p:cNvSpPr>
          <p:nvPr>
            <p:ph idx="1"/>
          </p:nvPr>
        </p:nvSpPr>
        <p:spPr>
          <a:xfrm>
            <a:off x="192087" y="1039769"/>
            <a:ext cx="11807825" cy="5681706"/>
          </a:xfrm>
        </p:spPr>
        <p:txBody>
          <a:bodyPr>
            <a:normAutofit fontScale="70000" lnSpcReduction="20000"/>
          </a:bodyPr>
          <a:lstStyle/>
          <a:p>
            <a:r>
              <a:rPr lang="en-US" dirty="0"/>
              <a:t>Co-WIN Vaccinator App on Google Play Store: </a:t>
            </a:r>
            <a:r>
              <a:rPr lang="en-US" dirty="0">
                <a:hlinkClick r:id="rId2"/>
              </a:rPr>
              <a:t>https://play.google.com/store/apps/details?id=com.cowinapp.app</a:t>
            </a:r>
            <a:r>
              <a:rPr lang="en-US" dirty="0"/>
              <a:t> </a:t>
            </a:r>
          </a:p>
          <a:p>
            <a:endParaRPr lang="en-US" dirty="0"/>
          </a:p>
          <a:p>
            <a:r>
              <a:rPr lang="en-US" dirty="0"/>
              <a:t>Co-WIN Portal login website: </a:t>
            </a:r>
            <a:r>
              <a:rPr lang="en-US" dirty="0">
                <a:hlinkClick r:id="rId3"/>
              </a:rPr>
              <a:t>https://www.cowin.gov.in/home</a:t>
            </a:r>
            <a:r>
              <a:rPr lang="en-US" dirty="0"/>
              <a:t> </a:t>
            </a:r>
          </a:p>
          <a:p>
            <a:endParaRPr lang="en-US" dirty="0"/>
          </a:p>
          <a:p>
            <a:pPr algn="just"/>
            <a:r>
              <a:rPr lang="en-US" dirty="0"/>
              <a:t>Co-WIN User Names and Passwords will be provided to the private facilities: Three types on login credentials for each private hospitals</a:t>
            </a:r>
          </a:p>
          <a:p>
            <a:pPr lvl="1" algn="just"/>
            <a:r>
              <a:rPr lang="en-US" dirty="0"/>
              <a:t>Site Manager Credentials</a:t>
            </a:r>
          </a:p>
          <a:p>
            <a:pPr lvl="1" algn="just"/>
            <a:r>
              <a:rPr lang="en-US" dirty="0"/>
              <a:t>Verifier</a:t>
            </a:r>
          </a:p>
          <a:p>
            <a:pPr lvl="1" algn="just"/>
            <a:r>
              <a:rPr lang="en-US" dirty="0"/>
              <a:t>Vaccinator</a:t>
            </a:r>
          </a:p>
          <a:p>
            <a:pPr marL="457200" lvl="1" indent="0" algn="just">
              <a:buNone/>
            </a:pPr>
            <a:endParaRPr lang="en-US" dirty="0"/>
          </a:p>
          <a:p>
            <a:pPr algn="just"/>
            <a:r>
              <a:rPr lang="en-US" dirty="0"/>
              <a:t>One nodal officer from private hospital should be designation for COVID-19 vaccination co-ordination</a:t>
            </a:r>
          </a:p>
          <a:p>
            <a:pPr algn="just"/>
            <a:endParaRPr lang="en-US" dirty="0"/>
          </a:p>
          <a:p>
            <a:pPr algn="just"/>
            <a:r>
              <a:rPr lang="en-US" dirty="0"/>
              <a:t>One government health supervisor will be tagged to each of the private CVC in the district (Health inspector, LHV/SHA, BHEO, etc.)- Daily co-ordination and supportive supervision</a:t>
            </a:r>
          </a:p>
          <a:p>
            <a:pPr algn="just"/>
            <a:endParaRPr lang="en-US" dirty="0"/>
          </a:p>
          <a:p>
            <a:pPr algn="just"/>
            <a:r>
              <a:rPr lang="en-US" dirty="0"/>
              <a:t>Please co-ordinate regularly with Medical officer of the Govt hospital handing over vaccines, District control room and District RCH officer</a:t>
            </a:r>
          </a:p>
        </p:txBody>
      </p:sp>
    </p:spTree>
    <p:extLst>
      <p:ext uri="{BB962C8B-B14F-4D97-AF65-F5344CB8AC3E}">
        <p14:creationId xmlns:p14="http://schemas.microsoft.com/office/powerpoint/2010/main" val="1722666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gZ1r2SsctZcw1uba0mJLJ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SHAPENAME" val="1. On-page tracker"/>
</p:tagLst>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1374</TotalTime>
  <Words>4950</Words>
  <Application>Microsoft Office PowerPoint</Application>
  <PresentationFormat>Widescreen</PresentationFormat>
  <Paragraphs>632</Paragraphs>
  <Slides>52</Slides>
  <Notes>4</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66" baseType="lpstr">
      <vt:lpstr>Arial</vt:lpstr>
      <vt:lpstr>Calibri</vt:lpstr>
      <vt:lpstr>Calibri Light</vt:lpstr>
      <vt:lpstr>Century Gothic</vt:lpstr>
      <vt:lpstr>Courier New</vt:lpstr>
      <vt:lpstr>Gill Sans MT</vt:lpstr>
      <vt:lpstr>Roboto Condensed Light</vt:lpstr>
      <vt:lpstr>Segoe UI</vt:lpstr>
      <vt:lpstr>Symbol</vt:lpstr>
      <vt:lpstr>Wingdings</vt:lpstr>
      <vt:lpstr>Wingdings 2</vt:lpstr>
      <vt:lpstr>5_Office Theme</vt:lpstr>
      <vt:lpstr>Office Theme</vt:lpstr>
      <vt:lpstr>think-cell Slide</vt:lpstr>
      <vt:lpstr>COVID-19 Vaccination  CO-WIN 2.0: State Orientation Meeting Karnataka 5th March 2021</vt:lpstr>
      <vt:lpstr>COVID-19 vaccine doses administered as on 4th March 2021</vt:lpstr>
      <vt:lpstr>NEXT PHASE – COWIN 2.0</vt:lpstr>
      <vt:lpstr>NEXT PHASE – COWIN 2.0</vt:lpstr>
      <vt:lpstr>Annexure 1A- Co-morbidity Certificate (Applicable for 45 to 59 years age)</vt:lpstr>
      <vt:lpstr>TERMS &amp; DEFINITIONS</vt:lpstr>
      <vt:lpstr>COVID-19 Vaccination in Private Hospitals</vt:lpstr>
      <vt:lpstr>COVID-19 Vaccination in Private Hospitals</vt:lpstr>
      <vt:lpstr>COVID-19 Vaccination in Private Hospitals</vt:lpstr>
      <vt:lpstr>Contact Details of District RCH officers</vt:lpstr>
      <vt:lpstr>COVID-19 Vaccination in Private Hospitals</vt:lpstr>
      <vt:lpstr>Ramping up COVID-19 vaccination from 8th March</vt:lpstr>
      <vt:lpstr>Ramping up COVID-19 vaccination from 8th March</vt:lpstr>
      <vt:lpstr>Ramping up COVID-19 vaccination from 8th March</vt:lpstr>
      <vt:lpstr>TERMS &amp; DEFINITIONS – Vaccination slots</vt:lpstr>
      <vt:lpstr>Documents Required</vt:lpstr>
      <vt:lpstr>Verification, vaccination and certification</vt:lpstr>
      <vt:lpstr>Verification, vaccination and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Adverse Event Following Immunization (AEFI) </vt:lpstr>
      <vt:lpstr>AEFI: DEFINITION</vt:lpstr>
      <vt:lpstr>TYPES OF AEFI FOR REPORTING </vt:lpstr>
      <vt:lpstr>Contraindications for COVID 19 vaccine</vt:lpstr>
      <vt:lpstr>Preventable AEFIs</vt:lpstr>
      <vt:lpstr>PowerPoint Presentation</vt:lpstr>
      <vt:lpstr>MANAGING AEFI </vt:lpstr>
      <vt:lpstr>Initial management of Anaphylaxis</vt:lpstr>
      <vt:lpstr>Initial management of Anaphylaxis</vt:lpstr>
      <vt:lpstr>Recording of AEFI</vt:lpstr>
      <vt:lpstr>Reporting of AEFI case in Co-WIN</vt:lpstr>
      <vt:lpstr>Gaps and improvements</vt:lpstr>
      <vt:lpstr>AEFI Reporting</vt:lpstr>
      <vt:lpstr>Infodemic: Fake news through social media </vt:lpstr>
      <vt:lpstr>PowerPoint Presentation</vt:lpstr>
      <vt:lpstr>PowerPoint Presentation</vt:lpstr>
      <vt:lpstr>Social Mobilisation</vt:lpstr>
      <vt:lpstr>Co-ordination at Session sites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COWIN 2.0</dc:title>
  <dc:creator>DD Imm Karnataka</dc:creator>
  <cp:lastModifiedBy>ALAHARI, Lokesh</cp:lastModifiedBy>
  <cp:revision>88</cp:revision>
  <cp:lastPrinted>2021-02-26T04:18:34Z</cp:lastPrinted>
  <dcterms:created xsi:type="dcterms:W3CDTF">2021-02-25T14:59:24Z</dcterms:created>
  <dcterms:modified xsi:type="dcterms:W3CDTF">2021-03-05T07:05:55Z</dcterms:modified>
</cp:coreProperties>
</file>